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119" autoAdjust="0"/>
    <p:restoredTop sz="86375" autoAdjust="0"/>
  </p:normalViewPr>
  <p:slideViewPr>
    <p:cSldViewPr snapToObjects="1">
      <p:cViewPr varScale="1">
        <p:scale>
          <a:sx n="116" d="100"/>
          <a:sy n="116" d="100"/>
        </p:scale>
        <p:origin x="13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2022/12/16</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2022/12/16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2022/12/16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2022/12/16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2022/12/16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2022/12/16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2022/12/16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2022/12/16</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2022/12/16</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2022/12/16</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2022/12/16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2022/12/16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2022/12/16</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499" cy="4762499"/>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6855811"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ピクチャーパズル（</a:t>
            </a:r>
            <a:r>
              <a:rPr lang="en-US" altLang="ja-JP" sz="1600" b="1" i="0" dirty="0">
                <a:solidFill>
                  <a:srgbClr val="333333"/>
                </a:solidFill>
                <a:effectLst/>
                <a:latin typeface="Meiryo" panose="020B0604030504040204" pitchFamily="34" charset="-128"/>
                <a:ea typeface="Meiryo" panose="020B0604030504040204" pitchFamily="34" charset="-128"/>
              </a:rPr>
              <a:t>120x170mm</a:t>
            </a:r>
            <a:r>
              <a:rPr lang="ja-JP" altLang="en-US" sz="1600" b="1" i="0">
                <a:solidFill>
                  <a:srgbClr val="333333"/>
                </a:solidFill>
                <a:effectLst/>
                <a:latin typeface="Meiryo" panose="020B0604030504040204" pitchFamily="34" charset="-128"/>
                <a:ea typeface="Meiryo" panose="020B0604030504040204" pitchFamily="34" charset="-128"/>
              </a:rPr>
              <a:t>）</a:t>
            </a:r>
            <a:r>
              <a:rPr lang="en-US" altLang="ja-JP" sz="1600" b="1" i="0" dirty="0">
                <a:solidFill>
                  <a:srgbClr val="333333"/>
                </a:solidFill>
                <a:effectLst/>
                <a:latin typeface="Meiryo" panose="020B0604030504040204" pitchFamily="34" charset="-128"/>
                <a:ea typeface="Meiryo" panose="020B0604030504040204" pitchFamily="34" charset="-128"/>
              </a:rPr>
              <a:t>40</a:t>
            </a:r>
            <a:r>
              <a:rPr lang="ja-JP" altLang="en-US" sz="1600" b="1" i="0">
                <a:solidFill>
                  <a:srgbClr val="333333"/>
                </a:solidFill>
                <a:effectLst/>
                <a:latin typeface="Meiryo" panose="020B0604030504040204" pitchFamily="34" charset="-128"/>
                <a:ea typeface="Meiryo" panose="020B0604030504040204" pitchFamily="34" charset="-128"/>
              </a:rPr>
              <a:t>ピース</a:t>
            </a:r>
            <a:r>
              <a:rPr lang="en-US" altLang="ja-JP" sz="1600" b="1" i="0" dirty="0">
                <a:solidFill>
                  <a:srgbClr val="333333"/>
                </a:solidFill>
                <a:effectLst/>
                <a:latin typeface="Meiryo" panose="020B0604030504040204" pitchFamily="34" charset="-128"/>
                <a:ea typeface="Meiryo" panose="020B0604030504040204" pitchFamily="34" charset="-128"/>
              </a:rPr>
              <a:t>【</a:t>
            </a:r>
            <a:r>
              <a:rPr lang="ja-JP" altLang="en-US" sz="1600" b="1" i="0">
                <a:solidFill>
                  <a:srgbClr val="333333"/>
                </a:solidFill>
                <a:effectLst/>
                <a:latin typeface="Meiryo" panose="020B0604030504040204" pitchFamily="34" charset="-128"/>
                <a:ea typeface="Meiryo" panose="020B0604030504040204" pitchFamily="34" charset="-128"/>
              </a:rPr>
              <a:t>台紙表面：絵柄有り</a:t>
            </a:r>
            <a:r>
              <a:rPr lang="en-US" altLang="ja-JP" sz="1600" b="1" i="0" dirty="0">
                <a:solidFill>
                  <a:srgbClr val="333333"/>
                </a:solidFill>
                <a:effectLs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 H120×W170mm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 H120×W170mm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オフセット</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コートボール</a:t>
            </a:r>
            <a:r>
              <a:rPr lang="en-US" altLang="ja-JP" sz="1000" dirty="0">
                <a:solidFill>
                  <a:schemeClr val="tx1"/>
                </a:solidFill>
                <a:latin typeface="メイリオ" panose="020B0604030504040204" pitchFamily="50" charset="-128"/>
                <a:ea typeface="メイリオ" panose="020B0604030504040204" pitchFamily="50" charset="-128"/>
              </a:rPr>
              <a:t>L</a:t>
            </a:r>
            <a:r>
              <a:rPr lang="ja-JP" altLang="en-US" sz="1000">
                <a:solidFill>
                  <a:schemeClr val="tx1"/>
                </a:solidFill>
                <a:latin typeface="メイリオ" panose="020B0604030504040204" pitchFamily="50" charset="-128"/>
                <a:ea typeface="メイリオ" panose="020B0604030504040204" pitchFamily="50" charset="-128"/>
              </a:rPr>
              <a:t>判</a:t>
            </a:r>
            <a:r>
              <a:rPr lang="en-US" altLang="ja-JP" sz="1000" dirty="0">
                <a:solidFill>
                  <a:schemeClr val="tx1"/>
                </a:solidFill>
                <a:latin typeface="メイリオ" panose="020B0604030504040204" pitchFamily="50" charset="-128"/>
                <a:ea typeface="メイリオ" panose="020B0604030504040204" pitchFamily="50" charset="-128"/>
              </a:rPr>
              <a:t>27.0kg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校了後</a:t>
            </a:r>
            <a:r>
              <a:rPr lang="en-US" altLang="ja-JP" sz="1000" b="0" i="0" dirty="0">
                <a:solidFill>
                  <a:schemeClr val="tx1"/>
                </a:solidFill>
                <a:effectLst/>
                <a:latin typeface="Meiryo" panose="020B0604030504040204" pitchFamily="34" charset="-128"/>
                <a:ea typeface="Meiryo" panose="020B0604030504040204" pitchFamily="34" charset="-128"/>
              </a:rPr>
              <a:t>20</a:t>
            </a:r>
            <a:r>
              <a:rPr lang="ja-JP" altLang="en-US" sz="1000" b="0" i="0">
                <a:solidFill>
                  <a:schemeClr val="tx1"/>
                </a:solidFill>
                <a:effectLst/>
                <a:latin typeface="Meiryo" panose="020B0604030504040204" pitchFamily="34" charset="-128"/>
                <a:ea typeface="Meiryo" panose="020B0604030504040204" pitchFamily="34" charset="-128"/>
              </a:rPr>
              <a:t>～</a:t>
            </a:r>
            <a:r>
              <a:rPr lang="en-US" altLang="ja-JP" sz="1000" b="0" i="0" dirty="0">
                <a:solidFill>
                  <a:schemeClr val="tx1"/>
                </a:solidFill>
                <a:effectLst/>
                <a:latin typeface="Meiryo" panose="020B0604030504040204" pitchFamily="34" charset="-128"/>
                <a:ea typeface="Meiryo" panose="020B0604030504040204" pitchFamily="34" charset="-128"/>
              </a:rPr>
              <a:t>25</a:t>
            </a:r>
            <a:r>
              <a:rPr lang="ja-JP" altLang="en-US" sz="1000" b="0" i="0">
                <a:solidFill>
                  <a:schemeClr val="tx1"/>
                </a:solidFill>
                <a:effectLst/>
                <a:latin typeface="Meiryo" panose="020B0604030504040204" pitchFamily="34" charset="-128"/>
                <a:ea typeface="Meiryo" panose="020B0604030504040204" pitchFamily="34" charset="-128"/>
              </a:rPr>
              <a:t>営業日</a:t>
            </a:r>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要納期確認</a:t>
            </a:r>
            <a:r>
              <a:rPr lang="en-US" altLang="ja-JP" sz="1000" b="0" i="0" dirty="0">
                <a:solidFill>
                  <a:schemeClr val="tx1"/>
                </a:solidFill>
                <a:effectLst/>
                <a:latin typeface="Meiryo" panose="020B0604030504040204" pitchFamily="34" charset="-128"/>
                <a:ea typeface="Meiryo" panose="020B0604030504040204" pitchFamily="34" charset="-128"/>
              </a:rPr>
              <a:t>)</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台紙の表面にも絵柄が印刷できるピクチャーパズルです。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パズルのピースを外した状態で絵柄が見えます。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ピクチャーパズルは子どもから大人まで楽しめるおうち時間の定番アイテムです。物販用のほか、キッズ向けのイベントや、アイドル・キャラクターを使ったキャンペーングッズなどのノベルティにも最適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個装：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OPP</a:t>
            </a:r>
            <a:r>
              <a:rPr lang="ja-JP" altLang="en-US" sz="1000" b="0" i="0">
                <a:solidFill>
                  <a:schemeClr val="tx1"/>
                </a:solidFill>
                <a:effectLst/>
                <a:latin typeface="Meiryo" panose="020B0604030504040204" pitchFamily="34" charset="-128"/>
                <a:ea typeface="Meiryo" panose="020B0604030504040204" pitchFamily="34" charset="-128"/>
              </a:rPr>
              <a:t>袋</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66127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コートボール</a:t>
            </a:r>
            <a:r>
              <a:rPr lang="en-US" altLang="ja-JP" sz="1000" b="0" i="0" dirty="0">
                <a:solidFill>
                  <a:srgbClr val="333333"/>
                </a:solidFill>
                <a:effectLst/>
                <a:latin typeface="Meiryo" panose="020B0604030504040204" pitchFamily="34" charset="-128"/>
                <a:ea typeface="Meiryo" panose="020B0604030504040204" pitchFamily="34" charset="-128"/>
              </a:rPr>
              <a:t>310</a:t>
            </a:r>
            <a:r>
              <a:rPr lang="ja-JP" altLang="en-US" sz="1000" b="0" i="0">
                <a:solidFill>
                  <a:srgbClr val="333333"/>
                </a:solidFill>
                <a:effectLst/>
                <a:latin typeface="Meiryo" panose="020B0604030504040204" pitchFamily="34" charset="-128"/>
                <a:ea typeface="Meiryo" panose="020B0604030504040204" pitchFamily="34" charset="-128"/>
              </a:rPr>
              <a:t>ｇ</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のオフセット</a:t>
            </a:r>
            <a:r>
              <a:rPr lang="en-US" altLang="ja-JP" sz="1000" b="0" i="0" dirty="0">
                <a:solidFill>
                  <a:srgbClr val="333333"/>
                </a:solidFill>
                <a:effectLst/>
                <a:latin typeface="Meiryo" panose="020B0604030504040204" pitchFamily="34" charset="-128"/>
                <a:ea typeface="Meiryo" panose="020B0604030504040204" pitchFamily="34" charset="-128"/>
              </a:rPr>
              <a:t>4</a:t>
            </a:r>
            <a:r>
              <a:rPr lang="ja-JP" altLang="en-US" sz="1000" b="0" i="0">
                <a:solidFill>
                  <a:srgbClr val="333333"/>
                </a:solidFill>
                <a:effectLst/>
                <a:latin typeface="Meiryo" panose="020B0604030504040204" pitchFamily="34" charset="-128"/>
                <a:ea typeface="Meiryo" panose="020B0604030504040204" pitchFamily="34" charset="-128"/>
              </a:rPr>
              <a:t>色印刷と白無地の貼合</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本紙校正の実施を推奨しております。実施の場合、本紙校正代が別途発生いたします。（</a:t>
            </a:r>
            <a:r>
              <a:rPr lang="en-US" altLang="ja-JP" sz="1000" b="0" i="0" dirty="0">
                <a:solidFill>
                  <a:schemeClr val="tx1"/>
                </a:solidFill>
                <a:effectLst/>
                <a:latin typeface="Meiryo" panose="020B0604030504040204" pitchFamily="34" charset="-128"/>
                <a:ea typeface="Meiryo" panose="020B0604030504040204" pitchFamily="34" charset="-128"/>
              </a:rPr>
              <a:t>\50,000</a:t>
            </a:r>
            <a:r>
              <a:rPr lang="ja-JP" altLang="en-US" sz="1000" b="0" i="0">
                <a:solidFill>
                  <a:schemeClr val="tx1"/>
                </a:solidFill>
                <a:effectLst/>
                <a:latin typeface="Meiryo" panose="020B0604030504040204" pitchFamily="34" charset="-128"/>
                <a:ea typeface="Meiryo" panose="020B0604030504040204" pitchFamily="34" charset="-128"/>
              </a:rPr>
              <a:t>税別、</a:t>
            </a:r>
            <a:r>
              <a:rPr lang="en-US" altLang="ja-JP" sz="1000" b="0" i="0" dirty="0">
                <a:solidFill>
                  <a:schemeClr val="tx1"/>
                </a:solidFill>
                <a:effectLst/>
                <a:latin typeface="Meiryo" panose="020B0604030504040204" pitchFamily="34" charset="-128"/>
                <a:ea typeface="Meiryo" panose="020B0604030504040204" pitchFamily="34" charset="-128"/>
              </a:rPr>
              <a:t>5</a:t>
            </a:r>
            <a:r>
              <a:rPr lang="ja-JP" altLang="en-US" sz="1000" b="0" i="0">
                <a:solidFill>
                  <a:schemeClr val="tx1"/>
                </a:solidFill>
                <a:effectLst/>
                <a:latin typeface="Meiryo" panose="020B0604030504040204" pitchFamily="34" charset="-128"/>
                <a:ea typeface="Meiryo" panose="020B0604030504040204" pitchFamily="34" charset="-128"/>
              </a:rPr>
              <a:t>営業日）</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17933</TotalTime>
  <Words>252</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584</cp:revision>
  <cp:lastPrinted>2021-10-13T13:51:27Z</cp:lastPrinted>
  <dcterms:created xsi:type="dcterms:W3CDTF">2013-12-25T09:34:24Z</dcterms:created>
  <dcterms:modified xsi:type="dcterms:W3CDTF">2022-12-16T07:34:43Z</dcterms:modified>
</cp:coreProperties>
</file>