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292" autoAdjust="0"/>
    <p:restoredTop sz="86375" autoAdjust="0"/>
  </p:normalViewPr>
  <p:slideViewPr>
    <p:cSldViewPr snapToObjects="1">
      <p:cViewPr varScale="1">
        <p:scale>
          <a:sx n="116" d="100"/>
          <a:sy n="116" d="100"/>
        </p:scale>
        <p:origin x="1648"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2023/4/10</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2023/4/10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2023/4/10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2023/4/10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2023/4/10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2023/4/10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2023/4/10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2023/4/10</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2023/4/10</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2023/4/10</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2023/4/10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2023/4/10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2023/4/10</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513380" y="138434"/>
            <a:ext cx="5976665"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en" altLang="ja-JP" sz="1600" b="1" i="0" dirty="0">
                <a:solidFill>
                  <a:srgbClr val="333333"/>
                </a:solidFill>
                <a:effectLst/>
                <a:latin typeface="Meiryo" panose="020B0604030504040204" pitchFamily="34" charset="-128"/>
                <a:ea typeface="Meiryo" panose="020B0604030504040204" pitchFamily="34" charset="-128"/>
              </a:rPr>
              <a:t>A4x</a:t>
            </a:r>
            <a:r>
              <a:rPr lang="en-US" altLang="ja-JP" sz="1600" b="1" i="0" dirty="0">
                <a:solidFill>
                  <a:srgbClr val="333333"/>
                </a:solidFill>
                <a:effectLst/>
                <a:latin typeface="Meiryo" panose="020B0604030504040204" pitchFamily="34" charset="-128"/>
                <a:ea typeface="Meiryo" panose="020B0604030504040204" pitchFamily="34" charset="-128"/>
              </a:rPr>
              <a:t>16</a:t>
            </a:r>
            <a:r>
              <a:rPr lang="en" altLang="ja-JP" sz="1600" b="1" i="0" dirty="0">
                <a:solidFill>
                  <a:srgbClr val="333333"/>
                </a:solidFill>
                <a:effectLst/>
                <a:latin typeface="Meiryo" panose="020B0604030504040204" pitchFamily="34" charset="-128"/>
                <a:ea typeface="Meiryo" panose="020B0604030504040204" pitchFamily="34" charset="-128"/>
              </a:rPr>
              <a:t>P </a:t>
            </a:r>
            <a:r>
              <a:rPr lang="ja-JP" altLang="en-US" sz="1600" b="1" i="0">
                <a:solidFill>
                  <a:srgbClr val="333333"/>
                </a:solidFill>
                <a:effectLst/>
                <a:latin typeface="Meiryo" panose="020B0604030504040204" pitchFamily="34" charset="-128"/>
                <a:ea typeface="Meiryo" panose="020B0604030504040204" pitchFamily="34" charset="-128"/>
              </a:rPr>
              <a:t>中綴じパンフレット＋本文袖ページ</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chemeClr val="tx1"/>
                </a:solidFill>
                <a:effectLst/>
                <a:latin typeface="Meiryo" panose="020B0604030504040204" pitchFamily="34" charset="-128"/>
                <a:ea typeface="Meiryo" panose="020B0604030504040204" pitchFamily="34" charset="-128"/>
              </a:rPr>
              <a:t>H297×W420mm</a:t>
            </a:r>
            <a:endParaRPr kumimoji="1"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dirty="0">
                <a:solidFill>
                  <a:schemeClr val="tx1"/>
                </a:solidFill>
                <a:effectLst/>
                <a:latin typeface="Meiryo" panose="020B0604030504040204" pitchFamily="34" charset="-128"/>
                <a:ea typeface="Meiryo" panose="020B0604030504040204" pitchFamily="34" charset="-128"/>
              </a:rPr>
              <a:t>H297×W210mm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オフセット</a:t>
            </a:r>
            <a:r>
              <a:rPr kumimoji="1" lang="ja-JP" altLang="en-US" sz="1000">
                <a:solidFill>
                  <a:schemeClr val="tx1"/>
                </a:solidFill>
                <a:latin typeface="メイリオ" panose="020B0604030504040204" pitchFamily="50" charset="-128"/>
                <a:ea typeface="メイリオ" panose="020B0604030504040204" pitchFamily="50" charset="-128"/>
              </a:rPr>
              <a:t>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84135" y="2555781"/>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292295" y="2609349"/>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90kg</a:t>
            </a:r>
          </a:p>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110kg</a:t>
            </a:r>
          </a:p>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135kg</a:t>
            </a:r>
          </a:p>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3107409"/>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3107249"/>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中</a:t>
            </a:r>
            <a:r>
              <a:rPr lang="en-US" altLang="ja-JP" sz="1000" dirty="0">
                <a:solidFill>
                  <a:schemeClr val="tx1"/>
                </a:solidFill>
                <a:latin typeface="メイリオ" panose="020B0604030504040204" pitchFamily="50" charset="-128"/>
                <a:ea typeface="メイリオ" panose="020B0604030504040204" pitchFamily="50" charset="-128"/>
              </a:rPr>
              <a:t>7</a:t>
            </a:r>
            <a:r>
              <a:rPr lang="ja-JP" altLang="en-US" sz="100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 altLang="ja-JP" sz="1000" b="0" i="0" dirty="0">
                <a:solidFill>
                  <a:srgbClr val="333333"/>
                </a:solidFill>
                <a:effectLst/>
                <a:latin typeface="Meiryo" panose="020B0604030504040204" pitchFamily="34" charset="-128"/>
                <a:ea typeface="Meiryo" panose="020B0604030504040204" pitchFamily="34" charset="-128"/>
              </a:rPr>
              <a:t>A </a:t>
            </a:r>
            <a:r>
              <a:rPr lang="ja-JP" altLang="en" sz="1000" b="0" i="0">
                <a:solidFill>
                  <a:srgbClr val="333333"/>
                </a:solidFill>
                <a:effectLst/>
                <a:latin typeface="Meiryo" panose="020B0604030504040204" pitchFamily="34" charset="-128"/>
                <a:ea typeface="Meiryo" panose="020B0604030504040204" pitchFamily="34" charset="-128"/>
              </a:rPr>
              <a:t>４（Ｈ </a:t>
            </a:r>
            <a:r>
              <a:rPr lang="en" altLang="ja-JP" sz="1000" b="0" i="0" dirty="0">
                <a:solidFill>
                  <a:srgbClr val="333333"/>
                </a:solidFill>
                <a:effectLst/>
                <a:latin typeface="Meiryo" panose="020B0604030504040204" pitchFamily="34" charset="-128"/>
                <a:ea typeface="Meiryo" panose="020B0604030504040204" pitchFamily="34" charset="-128"/>
              </a:rPr>
              <a:t>297 ×</a:t>
            </a:r>
            <a:r>
              <a:rPr lang="ja-JP" altLang="en" sz="1000" b="0" i="0">
                <a:solidFill>
                  <a:srgbClr val="333333"/>
                </a:solidFill>
                <a:effectLst/>
                <a:latin typeface="Meiryo" panose="020B0604030504040204" pitchFamily="34" charset="-128"/>
                <a:ea typeface="Meiryo" panose="020B0604030504040204" pitchFamily="34" charset="-128"/>
              </a:rPr>
              <a:t>Ｗ </a:t>
            </a:r>
            <a:r>
              <a:rPr lang="en" altLang="ja-JP" sz="1000" b="0" i="0" dirty="0">
                <a:solidFill>
                  <a:srgbClr val="333333"/>
                </a:solidFill>
                <a:effectLst/>
                <a:latin typeface="Meiryo" panose="020B0604030504040204" pitchFamily="34" charset="-128"/>
                <a:ea typeface="Meiryo" panose="020B0604030504040204" pitchFamily="34" charset="-128"/>
              </a:rPr>
              <a:t>210mm</a:t>
            </a:r>
            <a:r>
              <a:rPr lang="ja-JP" altLang="en" sz="1000" b="0" i="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中綴じパンフレットは、角２封筒に入るサイズで、商品説明や配布資料のパンフレットで一般的なサイズのパンフレットです。</a:t>
            </a:r>
            <a:endParaRPr lang="en-US" altLang="ja-JP" sz="1000" dirty="0">
              <a:solidFill>
                <a:srgbClr val="333333"/>
              </a:solidFill>
              <a:latin typeface="Meiryo" panose="020B0604030504040204" pitchFamily="34" charset="-128"/>
              <a:ea typeface="Meiryo" panose="020B0604030504040204" pitchFamily="34" charset="-128"/>
            </a:endParaRPr>
          </a:p>
          <a:p>
            <a:r>
              <a:rPr lang="ja-JP" altLang="en-US" sz="1000" b="0" i="0">
                <a:solidFill>
                  <a:srgbClr val="333333"/>
                </a:solidFill>
                <a:effectLst/>
                <a:latin typeface="Meiryo" panose="020B0604030504040204" pitchFamily="34" charset="-128"/>
                <a:ea typeface="Meiryo" panose="020B0604030504040204" pitchFamily="34" charset="-128"/>
              </a:rPr>
              <a:t>本文（</a:t>
            </a:r>
            <a:r>
              <a:rPr lang="en" altLang="ja-JP" sz="1000" b="0" i="0" dirty="0">
                <a:solidFill>
                  <a:srgbClr val="333333"/>
                </a:solidFill>
                <a:effectLst/>
                <a:latin typeface="Meiryo" panose="020B0604030504040204" pitchFamily="34" charset="-128"/>
                <a:ea typeface="Meiryo" panose="020B0604030504040204" pitchFamily="34" charset="-128"/>
              </a:rPr>
              <a:t>P3</a:t>
            </a:r>
            <a:r>
              <a:rPr lang="ja-JP" altLang="en" sz="1000" b="0" i="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部分に袖ページが折り込まれる仕様で、折りを開くと大きなデザインを見せる事ができます。</a:t>
            </a:r>
            <a:endParaRPr lang="en-US" altLang="ja-JP" sz="1000" b="0" i="0">
              <a:solidFill>
                <a:srgbClr val="333333"/>
              </a:solidFill>
              <a:effectLst/>
              <a:latin typeface="Meiryo" panose="020B0604030504040204" pitchFamily="34" charset="-128"/>
              <a:ea typeface="Meiryo" panose="020B0604030504040204" pitchFamily="34" charset="-128"/>
            </a:endParaRPr>
          </a:p>
          <a:p>
            <a:r>
              <a:rPr lang="ja-JP" altLang="en-US" sz="1000" b="0" i="0">
                <a:solidFill>
                  <a:srgbClr val="333333"/>
                </a:solidFill>
                <a:effectLst/>
                <a:latin typeface="Meiryo" panose="020B0604030504040204" pitchFamily="34" charset="-128"/>
                <a:ea typeface="Meiryo" panose="020B0604030504040204" pitchFamily="34" charset="-128"/>
              </a:rPr>
              <a:t>インパクトを出したい場合や、一覧で見せたいデザインの場合に適しています。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651898" y="548300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661270"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Meiryo" panose="020B0604030504040204" pitchFamily="34" charset="-128"/>
                <a:ea typeface="Meiryo" panose="020B0604030504040204" pitchFamily="34" charset="-128"/>
              </a:rPr>
              <a:t>両面</a:t>
            </a:r>
            <a:r>
              <a:rPr lang="ja-JP" altLang="en-US" sz="1000" b="0" i="0">
                <a:solidFill>
                  <a:schemeClr val="tx1"/>
                </a:solidFill>
                <a:effectLst/>
                <a:latin typeface="Meiryo" panose="020B0604030504040204" pitchFamily="34" charset="-128"/>
                <a:ea typeface="Meiryo" panose="020B0604030504040204" pitchFamily="34" charset="-128"/>
              </a:rPr>
              <a:t>オフセット</a:t>
            </a:r>
            <a:r>
              <a:rPr lang="en-US" altLang="ja-JP" sz="1000" b="0" i="0" dirty="0">
                <a:solidFill>
                  <a:schemeClr val="tx1"/>
                </a:solidFill>
                <a:effectLst/>
                <a:latin typeface="Meiryo" panose="020B0604030504040204" pitchFamily="34" charset="-128"/>
                <a:ea typeface="Meiryo" panose="020B0604030504040204" pitchFamily="34" charset="-128"/>
              </a:rPr>
              <a:t>4</a:t>
            </a:r>
            <a:r>
              <a:rPr lang="ja-JP" altLang="en-US" sz="1000" b="0" i="0">
                <a:solidFill>
                  <a:schemeClr val="tx1"/>
                </a:solidFill>
                <a:effectLst/>
                <a:latin typeface="Meiryo" panose="020B0604030504040204" pitchFamily="34" charset="-128"/>
                <a:ea typeface="Meiryo" panose="020B0604030504040204" pitchFamily="34" charset="-128"/>
              </a:rPr>
              <a:t>色</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pic>
        <p:nvPicPr>
          <p:cNvPr id="4" name="図 3">
            <a:extLst>
              <a:ext uri="{FF2B5EF4-FFF2-40B4-BE49-F238E27FC236}">
                <a16:creationId xmlns:a16="http://schemas.microsoft.com/office/drawing/2014/main" id="{EB70CD01-5E5B-2DB7-85B6-91A97FE39D0F}"/>
              </a:ext>
            </a:extLst>
          </p:cNvPr>
          <p:cNvPicPr>
            <a:picLocks noChangeAspect="1"/>
          </p:cNvPicPr>
          <p:nvPr/>
        </p:nvPicPr>
        <p:blipFill rotWithShape="1">
          <a:blip r:embed="rId3"/>
          <a:srcRect l="5775" t="12162" r="4477" b="12251"/>
          <a:stretch/>
        </p:blipFill>
        <p:spPr>
          <a:xfrm>
            <a:off x="256312" y="730945"/>
            <a:ext cx="3757950" cy="3164967"/>
          </a:xfrm>
          <a:prstGeom prst="rect">
            <a:avLst/>
          </a:prstGeom>
        </p:spPr>
      </p:pic>
      <p:pic>
        <p:nvPicPr>
          <p:cNvPr id="2" name="図 1">
            <a:extLst>
              <a:ext uri="{FF2B5EF4-FFF2-40B4-BE49-F238E27FC236}">
                <a16:creationId xmlns:a16="http://schemas.microsoft.com/office/drawing/2014/main" id="{8A40E9E4-1B43-6D38-8AC5-2C045C9BD82B}"/>
              </a:ext>
            </a:extLst>
          </p:cNvPr>
          <p:cNvPicPr>
            <a:picLocks noChangeAspect="1"/>
          </p:cNvPicPr>
          <p:nvPr/>
        </p:nvPicPr>
        <p:blipFill>
          <a:blip r:embed="rId4"/>
          <a:stretch>
            <a:fillRect/>
          </a:stretch>
        </p:blipFill>
        <p:spPr>
          <a:xfrm>
            <a:off x="3767120" y="3594736"/>
            <a:ext cx="2047749" cy="2047749"/>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18220</TotalTime>
  <Words>209</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578</cp:revision>
  <cp:lastPrinted>2021-10-13T13:51:27Z</cp:lastPrinted>
  <dcterms:created xsi:type="dcterms:W3CDTF">2013-12-25T09:34:24Z</dcterms:created>
  <dcterms:modified xsi:type="dcterms:W3CDTF">2023-04-10T07:34:04Z</dcterms:modified>
</cp:coreProperties>
</file>