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56" autoAdjust="0"/>
    <p:restoredTop sz="86375" autoAdjust="0"/>
  </p:normalViewPr>
  <p:slideViewPr>
    <p:cSldViewPr snapToObjects="1">
      <p:cViewPr varScale="1">
        <p:scale>
          <a:sx n="115" d="100"/>
          <a:sy n="115" d="100"/>
        </p:scale>
        <p:origin x="528" y="50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2025/4/24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2025/4/24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2025/4/24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2025/4/24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2025/4/24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2025/4/24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2025/4/24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lnSpc>
                <a:spcPts val="1650"/>
              </a:lnSpc>
              <a:spcAft>
                <a:spcPts val="1500"/>
              </a:spcAft>
            </a:pPr>
            <a:r>
              <a:rPr lang="ja-JP" altLang="en-US" sz="1600" b="1" i="0">
                <a:solidFill>
                  <a:srgbClr val="333333"/>
                </a:solidFill>
                <a:effectLst/>
                <a:latin typeface="Meiryo" panose="020B0604030504040204" pitchFamily="34" charset="-128"/>
                <a:ea typeface="Meiryo" panose="020B0604030504040204" pitchFamily="34" charset="-128"/>
              </a:rPr>
              <a:t>ホログラム加工　</a:t>
            </a:r>
            <a:r>
              <a:rPr lang="en" altLang="ja-JP" sz="1600" b="1" i="0" dirty="0">
                <a:solidFill>
                  <a:srgbClr val="333333"/>
                </a:solidFill>
                <a:effectLst/>
                <a:latin typeface="Meiryo" panose="020B0604030504040204" pitchFamily="34" charset="-128"/>
                <a:ea typeface="Meiryo" panose="020B0604030504040204" pitchFamily="34" charset="-128"/>
              </a:rPr>
              <a:t>A4</a:t>
            </a:r>
            <a:r>
              <a:rPr lang="ja-JP" altLang="en-US" sz="1600" b="1" i="0">
                <a:solidFill>
                  <a:srgbClr val="333333"/>
                </a:solidFill>
                <a:effectLst/>
                <a:latin typeface="Meiryo" panose="020B0604030504040204" pitchFamily="34" charset="-128"/>
                <a:ea typeface="Meiryo" panose="020B0604030504040204" pitchFamily="34" charset="-128"/>
              </a:rPr>
              <a:t>ポストカード</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a:solidFill>
                  <a:srgbClr val="333333"/>
                </a:solidFill>
                <a:effectLst/>
                <a:latin typeface="Meiryo" panose="020B0604030504040204" pitchFamily="34" charset="-128"/>
                <a:ea typeface="Meiryo" panose="020B0604030504040204" pitchFamily="34" charset="-128"/>
              </a:rPr>
              <a:t>H297×W210</a:t>
            </a:r>
            <a:r>
              <a:rPr kumimoji="1" lang="en-US" altLang="ja-JP" sz="1000">
                <a:solidFill>
                  <a:schemeClr val="tx1"/>
                </a:solidFill>
                <a:latin typeface="メイリオ" panose="020B0604030504040204" pitchFamily="50" charset="-128"/>
                <a:ea typeface="メイリオ" panose="020B0604030504040204" pitchFamily="50" charset="-128"/>
              </a:rPr>
              <a:t>mm</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マットカード</a:t>
            </a:r>
            <a:r>
              <a:rPr lang="en-US" altLang="ja-JP" sz="1000" dirty="0">
                <a:solidFill>
                  <a:schemeClr val="tx1"/>
                </a:solidFill>
                <a:latin typeface="メイリオ" panose="020B0604030504040204" pitchFamily="50" charset="-128"/>
                <a:ea typeface="メイリオ" panose="020B0604030504040204" pitchFamily="50" charset="-128"/>
              </a:rPr>
              <a:t>22.5kg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a:solidFill>
                  <a:schemeClr val="tx1"/>
                </a:solidFill>
                <a:latin typeface="メイリオ" panose="020B0604030504040204" pitchFamily="50" charset="-128"/>
                <a:ea typeface="メイリオ" panose="020B0604030504040204" pitchFamily="50" charset="-128"/>
              </a:rPr>
              <a:t>15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en" altLang="ja-JP" sz="1000" b="0" i="0" dirty="0">
                <a:solidFill>
                  <a:srgbClr val="333333"/>
                </a:solidFill>
                <a:effectLst/>
                <a:latin typeface="Meiryo" panose="020B0604030504040204" pitchFamily="34" charset="-128"/>
                <a:ea typeface="Meiryo" panose="020B0604030504040204" pitchFamily="34" charset="-128"/>
              </a:rPr>
              <a:t>A4</a:t>
            </a:r>
            <a:r>
              <a:rPr lang="ja-JP" altLang="en-US" sz="1000" b="0" i="0">
                <a:solidFill>
                  <a:srgbClr val="333333"/>
                </a:solidFill>
                <a:effectLst/>
                <a:latin typeface="Meiryo" panose="020B0604030504040204" pitchFamily="34" charset="-128"/>
                <a:ea typeface="Meiryo" panose="020B0604030504040204" pitchFamily="34" charset="-128"/>
              </a:rPr>
              <a:t>ポストカード（ホログラム加工）は、光の当たる角度によって紙面がキラキラと虹色に輝くオリジナルデザイン印刷可能なポストカードです。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定型ハガキの</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倍の大きさで、載せたい情報量が多い時に最適です。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ホログラム絵柄は</a:t>
            </a:r>
            <a:r>
              <a:rPr lang="en-US" altLang="ja-JP" sz="1000" b="0" i="0" dirty="0">
                <a:solidFill>
                  <a:srgbClr val="333333"/>
                </a:solidFill>
                <a:effectLst/>
                <a:latin typeface="Meiryo" panose="020B0604030504040204" pitchFamily="34" charset="-128"/>
                <a:ea typeface="Meiryo" panose="020B0604030504040204" pitchFamily="34" charset="-128"/>
              </a:rPr>
              <a:t>20</a:t>
            </a:r>
            <a:r>
              <a:rPr lang="ja-JP" altLang="en-US" sz="1000" b="0" i="0">
                <a:solidFill>
                  <a:srgbClr val="333333"/>
                </a:solidFill>
                <a:effectLst/>
                <a:latin typeface="Meiryo" panose="020B0604030504040204" pitchFamily="34" charset="-128"/>
                <a:ea typeface="Meiryo" panose="020B0604030504040204" pitchFamily="34" charset="-128"/>
              </a:rPr>
              <a:t>種類以上から選択できます。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紙の</a:t>
            </a:r>
            <a:r>
              <a:rPr lang="en" altLang="ja-JP" sz="1000" b="0" i="0" dirty="0">
                <a:solidFill>
                  <a:srgbClr val="333333"/>
                </a:solidFill>
                <a:effectLst/>
                <a:latin typeface="Meiryo" panose="020B0604030504040204" pitchFamily="34" charset="-128"/>
                <a:ea typeface="Meiryo" panose="020B0604030504040204" pitchFamily="34" charset="-128"/>
              </a:rPr>
              <a:t>DM</a:t>
            </a:r>
            <a:r>
              <a:rPr lang="ja-JP" altLang="en-US" sz="1000" b="0" i="0">
                <a:solidFill>
                  <a:srgbClr val="333333"/>
                </a:solidFill>
                <a:effectLst/>
                <a:latin typeface="Meiryo" panose="020B0604030504040204" pitchFamily="34" charset="-128"/>
                <a:ea typeface="Meiryo" panose="020B0604030504040204" pitchFamily="34" charset="-128"/>
              </a:rPr>
              <a:t>の付加価値</a:t>
            </a:r>
            <a:r>
              <a:rPr lang="en" altLang="ja-JP" sz="1000" b="0" i="0" dirty="0">
                <a:solidFill>
                  <a:srgbClr val="333333"/>
                </a:solidFill>
                <a:effectLst/>
                <a:latin typeface="Meiryo" panose="020B0604030504040204" pitchFamily="34" charset="-128"/>
                <a:ea typeface="Meiryo" panose="020B0604030504040204" pitchFamily="34" charset="-128"/>
              </a:rPr>
              <a:t>UP</a:t>
            </a:r>
            <a:r>
              <a:rPr lang="ja-JP" altLang="en-US" sz="1000" b="0" i="0">
                <a:solidFill>
                  <a:srgbClr val="333333"/>
                </a:solidFill>
                <a:effectLst/>
                <a:latin typeface="Meiryo" panose="020B0604030504040204" pitchFamily="34" charset="-128"/>
                <a:ea typeface="Meiryo" panose="020B0604030504040204" pitchFamily="34" charset="-128"/>
              </a:rPr>
              <a:t>にホログラム加工ポストカードをご活用ください！</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印刷用紙はマットカード</a:t>
            </a:r>
            <a:r>
              <a:rPr lang="en-US" altLang="ja-JP" sz="1000" b="0" i="0" dirty="0">
                <a:solidFill>
                  <a:srgbClr val="333333"/>
                </a:solidFill>
                <a:effectLst/>
                <a:latin typeface="Meiryo" panose="020B0604030504040204" pitchFamily="34" charset="-128"/>
                <a:ea typeface="Meiryo" panose="020B0604030504040204" pitchFamily="34" charset="-128"/>
              </a:rPr>
              <a:t>22.5</a:t>
            </a:r>
            <a:r>
              <a:rPr lang="en" altLang="ja-JP" sz="1000" b="0" i="0" dirty="0">
                <a:solidFill>
                  <a:srgbClr val="333333"/>
                </a:solidFill>
                <a:effectLst/>
                <a:latin typeface="Meiryo" panose="020B0604030504040204" pitchFamily="34" charset="-128"/>
                <a:ea typeface="Meiryo" panose="020B0604030504040204" pitchFamily="34" charset="-128"/>
              </a:rPr>
              <a:t>kg</a:t>
            </a:r>
            <a:r>
              <a:rPr lang="ja-JP" altLang="en-US" sz="1000" b="0" i="0">
                <a:solidFill>
                  <a:srgbClr val="333333"/>
                </a:solidFill>
                <a:effectLst/>
                <a:latin typeface="Meiryo" panose="020B0604030504040204" pitchFamily="34" charset="-128"/>
                <a:ea typeface="Meiryo" panose="020B0604030504040204" pitchFamily="34" charset="-128"/>
              </a:rPr>
              <a:t>となります。</a:t>
            </a: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両面</a:t>
            </a:r>
            <a:r>
              <a:rPr kumimoji="1" lang="ja-JP" altLang="en-US" sz="1000" dirty="0">
                <a:solidFill>
                  <a:schemeClr val="tx1"/>
                </a:solidFill>
                <a:latin typeface="メイリオ" panose="020B0604030504040204" pitchFamily="50" charset="-128"/>
                <a:ea typeface="メイリオ" panose="020B0604030504040204" pitchFamily="50" charset="-128"/>
              </a:rPr>
              <a:t>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211</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563</cp:revision>
  <cp:lastPrinted>2021-10-13T13:51:27Z</cp:lastPrinted>
  <dcterms:created xsi:type="dcterms:W3CDTF">2013-12-25T09:34:24Z</dcterms:created>
  <dcterms:modified xsi:type="dcterms:W3CDTF">2025-04-23T15:09:17Z</dcterms:modified>
</cp:coreProperties>
</file>