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86375" autoAdjust="0"/>
  </p:normalViewPr>
  <p:slideViewPr>
    <p:cSldViewPr snapToObjects="1">
      <p:cViewPr varScale="1">
        <p:scale>
          <a:sx n="83" d="100"/>
          <a:sy n="83" d="100"/>
        </p:scale>
        <p:origin x="270" y="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2021/10/15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smtClean="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smtClean="0"/>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smtClean="0"/>
              <a:t>Copyright © 2012-2013 MAC-SP. All Rights Reserved.</a:t>
            </a:r>
            <a:endParaRPr lang="ja-JP" altLang="en-US" smtClean="0"/>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2021/10/15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2021/10/15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2021/10/15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2021/10/15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2021/10/15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2021/10/15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2021/10/15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2021/10/15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2021/10/15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2021/10/15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smtClean="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2021/10/15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smtClean="0"/>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2021/10/15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型フチ糊圧着 A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en-US" altLang="ja-JP" sz="1600" b="1" dirty="0" smtClean="0">
                <a:solidFill>
                  <a:schemeClr val="tx1"/>
                </a:solidFill>
                <a:latin typeface="メイリオ" panose="020B0604030504040204" pitchFamily="50" charset="-128"/>
                <a:ea typeface="メイリオ" panose="020B0604030504040204" pitchFamily="50" charset="-128"/>
              </a:rPr>
              <a:t>V</a:t>
            </a:r>
            <a:r>
              <a:rPr lang="ja-JP" altLang="en-US" sz="1600" b="1" dirty="0">
                <a:solidFill>
                  <a:schemeClr val="tx1"/>
                </a:solidFill>
                <a:latin typeface="メイリオ" panose="020B0604030504040204" pitchFamily="50" charset="-128"/>
                <a:ea typeface="メイリオ" panose="020B0604030504040204" pitchFamily="50" charset="-128"/>
              </a:rPr>
              <a:t>型フチ糊圧着 </a:t>
            </a:r>
            <a:r>
              <a:rPr lang="en-US" altLang="ja-JP" sz="1600" b="1" dirty="0" smtClean="0">
                <a:solidFill>
                  <a:schemeClr val="tx1"/>
                </a:solidFill>
                <a:latin typeface="メイリオ" panose="020B0604030504040204" pitchFamily="50" charset="-128"/>
                <a:ea typeface="メイリオ" panose="020B0604030504040204" pitchFamily="50" charset="-128"/>
              </a:rPr>
              <a:t>A4</a:t>
            </a:r>
            <a:endParaRPr lang="en-US" altLang="ja-JP" sz="1600" b="1" dirty="0">
              <a:solidFill>
                <a:schemeClr val="tx1"/>
              </a:solidFill>
              <a:latin typeface="メイリオ" panose="020B0604030504040204" pitchFamily="50" charset="-128"/>
              <a:ea typeface="メイリオ" panose="020B0604030504040204" pitchFamily="50" charset="-128"/>
            </a:endParaRPr>
          </a:p>
        </p:txBody>
      </p:sp>
      <p:sp>
        <p:nvSpPr>
          <p:cNvPr id="57" name="正方形/長方形 56"/>
          <p:cNvSpPr/>
          <p:nvPr/>
        </p:nvSpPr>
        <p:spPr>
          <a:xfrm>
            <a:off x="6187509" y="153867"/>
            <a:ext cx="292917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endParaRPr kumimoji="1" lang="ja-JP" altLang="en-US" sz="1700" b="1" dirty="0">
              <a:solidFill>
                <a:schemeClr val="tx1"/>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smtClean="0">
                <a:solidFill>
                  <a:schemeClr val="tx1"/>
                </a:solidFill>
                <a:latin typeface="メイリオ" panose="020B0604030504040204" pitchFamily="50" charset="-128"/>
                <a:ea typeface="メイリオ" panose="020B0604030504040204" pitchFamily="50" charset="-128"/>
              </a:rPr>
              <a:t> </a:t>
            </a:r>
            <a:r>
              <a:rPr kumimoji="1" lang="ja-JP" altLang="en-US" sz="1350" b="1" dirty="0" smtClean="0">
                <a:solidFill>
                  <a:schemeClr val="tx1"/>
                </a:solidFill>
                <a:latin typeface="メイリオ" panose="020B0604030504040204" pitchFamily="50" charset="-128"/>
                <a:ea typeface="メイリオ" panose="020B0604030504040204" pitchFamily="50" charset="-128"/>
              </a:rPr>
              <a:t>仕様・納期等</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smtClean="0">
                <a:solidFill>
                  <a:schemeClr val="tx1"/>
                </a:solidFill>
                <a:latin typeface="メイリオ" panose="020B0604030504040204" pitchFamily="50" charset="-128"/>
                <a:ea typeface="メイリオ" panose="020B0604030504040204" pitchFamily="50" charset="-128"/>
              </a:rPr>
              <a:t>仕様</a:t>
            </a:r>
            <a:r>
              <a:rPr lang="ja-JP" altLang="en-US" sz="1050" b="1" dirty="0" smtClean="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smtClean="0">
                <a:solidFill>
                  <a:schemeClr val="tx1"/>
                </a:solidFill>
                <a:latin typeface="メイリオ" panose="020B0604030504040204" pitchFamily="50" charset="-128"/>
                <a:ea typeface="メイリオ" panose="020B0604030504040204" pitchFamily="50" charset="-128"/>
              </a:rPr>
              <a:t>（税別）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smtClean="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smtClean="0">
                <a:solidFill>
                  <a:schemeClr val="tx1"/>
                </a:solidFill>
                <a:latin typeface="メイリオ" panose="020B0604030504040204" pitchFamily="50" charset="-128"/>
                <a:ea typeface="メイリオ" panose="020B0604030504040204" pitchFamily="50" charset="-128"/>
              </a:rPr>
              <a:t>展開：</a:t>
            </a:r>
            <a:r>
              <a:rPr kumimoji="1" lang="en-US" altLang="ja-JP" sz="1000" dirty="0" smtClean="0">
                <a:solidFill>
                  <a:schemeClr val="tx1"/>
                </a:solidFill>
                <a:latin typeface="メイリオ" panose="020B0604030504040204" pitchFamily="50" charset="-128"/>
                <a:ea typeface="メイリオ" panose="020B0604030504040204" pitchFamily="50" charset="-128"/>
              </a:rPr>
              <a:t>297x415mm</a:t>
            </a:r>
          </a:p>
          <a:p>
            <a:r>
              <a:rPr lang="ja-JP" altLang="en-US" sz="1000" dirty="0" smtClean="0">
                <a:solidFill>
                  <a:schemeClr val="tx1"/>
                </a:solidFill>
                <a:latin typeface="メイリオ" panose="020B0604030504040204" pitchFamily="50" charset="-128"/>
                <a:ea typeface="メイリオ" panose="020B0604030504040204" pitchFamily="50" charset="-128"/>
              </a:rPr>
              <a:t>仕上：</a:t>
            </a:r>
            <a:r>
              <a:rPr lang="en-US" altLang="ja-JP" sz="1000" dirty="0" smtClean="0">
                <a:solidFill>
                  <a:schemeClr val="tx1"/>
                </a:solidFill>
                <a:latin typeface="メイリオ" panose="020B0604030504040204" pitchFamily="50" charset="-128"/>
                <a:ea typeface="メイリオ" panose="020B0604030504040204" pitchFamily="50" charset="-128"/>
              </a:rPr>
              <a:t>A4</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smtClean="0">
                <a:solidFill>
                  <a:schemeClr val="tx1"/>
                </a:solidFill>
                <a:latin typeface="メイリオ" panose="020B0604030504040204" pitchFamily="50" charset="-128"/>
                <a:ea typeface="メイリオ" panose="020B0604030504040204" pitchFamily="50" charset="-128"/>
              </a:rPr>
              <a:t>印刷</a:t>
            </a:r>
            <a:r>
              <a:rPr lang="en-US" altLang="ja-JP" sz="1050" b="1" dirty="0" smtClean="0">
                <a:solidFill>
                  <a:schemeClr val="tx1"/>
                </a:solidFill>
                <a:latin typeface="メイリオ" panose="020B0604030504040204" pitchFamily="50" charset="-128"/>
                <a:ea typeface="メイリオ" panose="020B0604030504040204" pitchFamily="50" charset="-128"/>
              </a:rPr>
              <a:t>/</a:t>
            </a:r>
            <a:r>
              <a:rPr lang="ja-JP" altLang="en-US" sz="1050" b="1" dirty="0" smtClean="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smtClean="0">
                <a:solidFill>
                  <a:schemeClr val="tx1"/>
                </a:solidFill>
                <a:latin typeface="メイリオ" panose="020B0604030504040204" pitchFamily="50" charset="-128"/>
                <a:ea typeface="メイリオ" panose="020B0604030504040204" pitchFamily="50" charset="-128"/>
              </a:rPr>
              <a:t>オフセット印刷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smtClean="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smtClean="0">
                <a:solidFill>
                  <a:schemeClr val="tx1"/>
                </a:solidFill>
                <a:latin typeface="メイリオ" panose="020B0604030504040204" pitchFamily="50" charset="-128"/>
                <a:ea typeface="メイリオ" panose="020B0604030504040204" pitchFamily="50" charset="-128"/>
              </a:rPr>
              <a:t>マットコート</a:t>
            </a:r>
            <a:r>
              <a:rPr lang="en-US" altLang="ja-JP" sz="1000" dirty="0" smtClean="0">
                <a:solidFill>
                  <a:schemeClr val="tx1"/>
                </a:solidFill>
                <a:latin typeface="メイリオ" panose="020B0604030504040204" pitchFamily="50" charset="-128"/>
                <a:ea typeface="メイリオ" panose="020B0604030504040204" pitchFamily="50" charset="-128"/>
              </a:rPr>
              <a:t>110kg</a:t>
            </a:r>
            <a:endParaRPr lang="en-US" altLang="ja-JP" sz="1000" dirty="0" smtClean="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smtClean="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smtClean="0">
                <a:solidFill>
                  <a:schemeClr val="tx1"/>
                </a:solidFill>
                <a:latin typeface="メイリオ" panose="020B0604030504040204" pitchFamily="50" charset="-128"/>
                <a:ea typeface="メイリオ" panose="020B0604030504040204" pitchFamily="50" charset="-128"/>
              </a:rPr>
              <a:t>校了後中</a:t>
            </a:r>
            <a:r>
              <a:rPr lang="en-US" altLang="ja-JP" sz="1000" dirty="0" smtClean="0">
                <a:solidFill>
                  <a:schemeClr val="tx1"/>
                </a:solidFill>
                <a:latin typeface="メイリオ" panose="020B0604030504040204" pitchFamily="50" charset="-128"/>
                <a:ea typeface="メイリオ" panose="020B0604030504040204" pitchFamily="50" charset="-128"/>
              </a:rPr>
              <a:t>7</a:t>
            </a:r>
            <a:r>
              <a:rPr lang="ja-JP" altLang="en-US" sz="1000" dirty="0" smtClean="0">
                <a:solidFill>
                  <a:schemeClr val="tx1"/>
                </a:solidFill>
                <a:latin typeface="メイリオ" panose="020B0604030504040204" pitchFamily="50" charset="-128"/>
                <a:ea typeface="メイリオ" panose="020B0604030504040204" pitchFamily="50" charset="-128"/>
              </a:rPr>
              <a:t>営業</a:t>
            </a:r>
            <a:r>
              <a:rPr lang="ja-JP" altLang="en-US" sz="1000" dirty="0" smtClean="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dirty="0">
                <a:solidFill>
                  <a:schemeClr val="tx1"/>
                </a:solidFill>
                <a:latin typeface="メイリオ" panose="020B0604030504040204" pitchFamily="50" charset="-128"/>
                <a:ea typeface="メイリオ" panose="020B0604030504040204" pitchFamily="50" charset="-128"/>
              </a:rPr>
              <a:t>フチ糊圧着加工で価格を抑えた圧着</a:t>
            </a:r>
            <a:r>
              <a:rPr lang="en-US" altLang="ja-JP" sz="1000" dirty="0">
                <a:solidFill>
                  <a:schemeClr val="tx1"/>
                </a:solidFill>
                <a:latin typeface="メイリオ" panose="020B0604030504040204" pitchFamily="50" charset="-128"/>
                <a:ea typeface="メイリオ" panose="020B0604030504040204" pitchFamily="50" charset="-128"/>
              </a:rPr>
              <a:t>DM</a:t>
            </a:r>
            <a:r>
              <a:rPr lang="ja-JP" altLang="en-US" sz="1000" dirty="0">
                <a:solidFill>
                  <a:schemeClr val="tx1"/>
                </a:solidFill>
                <a:latin typeface="メイリオ" panose="020B0604030504040204" pitchFamily="50" charset="-128"/>
                <a:ea typeface="メイリオ" panose="020B0604030504040204" pitchFamily="50" charset="-128"/>
              </a:rPr>
              <a:t>です。フチ糊加工部分も印刷ができます。</a:t>
            </a:r>
            <a:r>
              <a:rPr lang="ja-JP" altLang="en-US" sz="1000" dirty="0">
                <a:solidFill>
                  <a:schemeClr val="tx1"/>
                </a:solidFill>
                <a:latin typeface="メイリオ" panose="020B0604030504040204" pitchFamily="50" charset="-128"/>
                <a:ea typeface="メイリオ" panose="020B0604030504040204" pitchFamily="50" charset="-128"/>
              </a:rPr>
              <a:t/>
            </a:r>
            <a:br>
              <a:rPr lang="ja-JP" altLang="en-US" sz="1000" dirty="0">
                <a:solidFill>
                  <a:schemeClr val="tx1"/>
                </a:solidFill>
                <a:latin typeface="メイリオ" panose="020B0604030504040204" pitchFamily="50" charset="-128"/>
                <a:ea typeface="メイリオ" panose="020B0604030504040204" pitchFamily="50" charset="-128"/>
              </a:rPr>
            </a:br>
            <a:r>
              <a:rPr lang="ja-JP" altLang="en-US" sz="1000" dirty="0">
                <a:solidFill>
                  <a:schemeClr val="tx1"/>
                </a:solidFill>
                <a:latin typeface="メイリオ" panose="020B0604030504040204" pitchFamily="50" charset="-128"/>
                <a:ea typeface="メイリオ" panose="020B0604030504040204" pitchFamily="50" charset="-128"/>
              </a:rPr>
              <a:t>フチ糊圧着部分は</a:t>
            </a:r>
            <a:r>
              <a:rPr lang="en-US" altLang="ja-JP" sz="1000" dirty="0">
                <a:solidFill>
                  <a:schemeClr val="tx1"/>
                </a:solidFill>
                <a:latin typeface="メイリオ" panose="020B0604030504040204" pitchFamily="50" charset="-128"/>
                <a:ea typeface="メイリオ" panose="020B0604030504040204" pitchFamily="50" charset="-128"/>
              </a:rPr>
              <a:t>5mm</a:t>
            </a:r>
            <a:r>
              <a:rPr lang="ja-JP" altLang="en-US" sz="1000" dirty="0">
                <a:solidFill>
                  <a:schemeClr val="tx1"/>
                </a:solidFill>
                <a:latin typeface="メイリオ" panose="020B0604030504040204" pitchFamily="50" charset="-128"/>
                <a:ea typeface="メイリオ" panose="020B0604030504040204" pitchFamily="50" charset="-128"/>
              </a:rPr>
              <a:t>幅のズラシ折りとなります。</a:t>
            </a:r>
            <a:r>
              <a:rPr lang="ja-JP" altLang="en-US" sz="1000" dirty="0">
                <a:solidFill>
                  <a:schemeClr val="tx1"/>
                </a:solidFill>
                <a:latin typeface="メイリオ" panose="020B0604030504040204" pitchFamily="50" charset="-128"/>
                <a:ea typeface="メイリオ" panose="020B0604030504040204" pitchFamily="50" charset="-128"/>
              </a:rPr>
              <a:t/>
            </a:r>
            <a:br>
              <a:rPr lang="ja-JP" altLang="en-US" sz="1000" dirty="0">
                <a:solidFill>
                  <a:schemeClr val="tx1"/>
                </a:solidFill>
                <a:latin typeface="メイリオ" panose="020B0604030504040204" pitchFamily="50" charset="-128"/>
                <a:ea typeface="メイリオ" panose="020B0604030504040204" pitchFamily="50" charset="-128"/>
              </a:rPr>
            </a:br>
            <a:r>
              <a:rPr lang="ja-JP" altLang="en-US" sz="1000" dirty="0">
                <a:solidFill>
                  <a:schemeClr val="tx1"/>
                </a:solidFill>
                <a:latin typeface="メイリオ" panose="020B0604030504040204" pitchFamily="50" charset="-128"/>
                <a:ea typeface="メイリオ" panose="020B0604030504040204" pitchFamily="50" charset="-128"/>
              </a:rPr>
              <a:t/>
            </a:r>
            <a:br>
              <a:rPr lang="ja-JP" altLang="en-US" sz="1000" dirty="0">
                <a:solidFill>
                  <a:schemeClr val="tx1"/>
                </a:solidFill>
                <a:latin typeface="メイリオ" panose="020B0604030504040204" pitchFamily="50" charset="-128"/>
                <a:ea typeface="メイリオ" panose="020B0604030504040204" pitchFamily="50" charset="-128"/>
              </a:rPr>
            </a:br>
            <a:r>
              <a:rPr lang="ja-JP" altLang="en-US" sz="1000" dirty="0">
                <a:solidFill>
                  <a:schemeClr val="tx1"/>
                </a:solidFill>
                <a:latin typeface="メイリオ" panose="020B0604030504040204" pitchFamily="50" charset="-128"/>
                <a:ea typeface="メイリオ" panose="020B0604030504040204" pitchFamily="50" charset="-128"/>
              </a:rPr>
              <a:t>フチ圧着は印刷後に圧着する面の各辺の端にドット状の糊を塗付し、加圧で圧着させる加工方法で、圧着面を開くと端に透明な糊の跡が残ります。ニス圧着よりも低価格な圧着方法で、コストを抑えて情報量の多いＤＭを送りたいお客様におススメのアイテムとなってお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smtClean="0">
                <a:solidFill>
                  <a:schemeClr val="tx1"/>
                </a:solidFill>
                <a:latin typeface="メイリオ" panose="020B0604030504040204" pitchFamily="50" charset="-128"/>
                <a:ea typeface="メイリオ" panose="020B0604030504040204" pitchFamily="50" charset="-128"/>
              </a:rPr>
              <a:t> </a:t>
            </a:r>
            <a:r>
              <a:rPr kumimoji="1" lang="ja-JP" altLang="en-US" sz="1350" b="1" dirty="0" smtClean="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smtClean="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100" name="正方形/長方形 99"/>
          <p:cNvSpPr/>
          <p:nvPr/>
        </p:nvSpPr>
        <p:spPr>
          <a:xfrm>
            <a:off x="6208414" y="486560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2000</a:t>
            </a:r>
            <a:r>
              <a:rPr lang="ja-JP" altLang="en-US" sz="1000" dirty="0" smtClean="0">
                <a:solidFill>
                  <a:schemeClr val="tx1"/>
                </a:solidFill>
                <a:latin typeface="メイリオ" panose="020B0604030504040204" pitchFamily="50" charset="-128"/>
                <a:ea typeface="メイリオ" panose="020B0604030504040204" pitchFamily="50" charset="-128"/>
              </a:rPr>
              <a:t>部</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108" name="正方形/長方形 107"/>
          <p:cNvSpPr/>
          <p:nvPr/>
        </p:nvSpPr>
        <p:spPr>
          <a:xfrm>
            <a:off x="8800703" y="486560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77</a:t>
            </a:r>
            <a:r>
              <a:rPr lang="en-US" altLang="ja-JP" sz="1000" dirty="0" smtClean="0">
                <a:solidFill>
                  <a:schemeClr val="tx1"/>
                </a:solidFill>
                <a:latin typeface="メイリオ" panose="020B0604030504040204" pitchFamily="50" charset="-128"/>
                <a:ea typeface="メイリオ" panose="020B0604030504040204" pitchFamily="50" charset="-128"/>
              </a:rPr>
              <a:t>,800</a:t>
            </a:r>
            <a:r>
              <a:rPr lang="ja-JP" altLang="en-US" sz="1000" dirty="0" smtClean="0">
                <a:solidFill>
                  <a:schemeClr val="tx1"/>
                </a:solidFill>
                <a:latin typeface="メイリオ" panose="020B0604030504040204" pitchFamily="50" charset="-128"/>
                <a:ea typeface="メイリオ" panose="020B0604030504040204" pitchFamily="50" charset="-128"/>
              </a:rPr>
              <a:t>円</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124" name="正方形/長方形 123"/>
          <p:cNvSpPr/>
          <p:nvPr/>
        </p:nvSpPr>
        <p:spPr>
          <a:xfrm>
            <a:off x="7663623" y="486154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smtClean="0">
                <a:solidFill>
                  <a:schemeClr val="tx1"/>
                </a:solidFill>
                <a:latin typeface="メイリオ" panose="020B0604030504040204" pitchFamily="50" charset="-128"/>
                <a:ea typeface="メイリオ" panose="020B0604030504040204" pitchFamily="50" charset="-128"/>
              </a:rPr>
              <a:t>@</a:t>
            </a:r>
            <a:r>
              <a:rPr lang="en-US" altLang="ja-JP" sz="1000" dirty="0" smtClean="0">
                <a:solidFill>
                  <a:schemeClr val="tx1"/>
                </a:solidFill>
                <a:latin typeface="メイリオ" panose="020B0604030504040204" pitchFamily="50" charset="-128"/>
                <a:ea typeface="メイリオ" panose="020B0604030504040204" pitchFamily="50" charset="-128"/>
              </a:rPr>
              <a:t>38</a:t>
            </a:r>
            <a:r>
              <a:rPr lang="en-US" altLang="ja-JP" sz="1000" dirty="0" smtClean="0">
                <a:solidFill>
                  <a:schemeClr val="tx1"/>
                </a:solidFill>
                <a:latin typeface="メイリオ" panose="020B0604030504040204" pitchFamily="50" charset="-128"/>
                <a:ea typeface="メイリオ" panose="020B0604030504040204" pitchFamily="50" charset="-128"/>
              </a:rPr>
              <a:t>.90</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smtClean="0">
                <a:solidFill>
                  <a:schemeClr val="tx1"/>
                </a:solidFill>
                <a:latin typeface="メイリオ" panose="020B0604030504040204" pitchFamily="50" charset="-128"/>
                <a:ea typeface="メイリオ" panose="020B0604030504040204" pitchFamily="50" charset="-128"/>
              </a:rPr>
              <a:t> </a:t>
            </a:r>
            <a:r>
              <a:rPr kumimoji="1" lang="ja-JP" altLang="en-US" sz="1350" b="1" dirty="0" smtClean="0">
                <a:solidFill>
                  <a:schemeClr val="tx1"/>
                </a:solidFill>
                <a:latin typeface="メイリオ" panose="020B0604030504040204" pitchFamily="50" charset="-128"/>
                <a:ea typeface="メイリオ" panose="020B0604030504040204" pitchFamily="50" charset="-128"/>
              </a:rPr>
              <a:t>その他</a:t>
            </a:r>
            <a:r>
              <a:rPr lang="en-US" altLang="ja-JP" sz="1350" b="1" dirty="0" smtClean="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smtClean="0">
                <a:solidFill>
                  <a:schemeClr val="tx1"/>
                </a:solidFill>
                <a:latin typeface="メイリオ" panose="020B0604030504040204" pitchFamily="50" charset="-128"/>
                <a:ea typeface="メイリオ" panose="020B0604030504040204" pitchFamily="50" charset="-128"/>
              </a:rPr>
              <a:t>※</a:t>
            </a:r>
            <a:r>
              <a:rPr lang="ja-JP" altLang="en-US" sz="1000" dirty="0" smtClean="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smtClean="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smtClean="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smtClean="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smtClean="0">
                <a:solidFill>
                  <a:schemeClr val="tx1"/>
                </a:solidFill>
                <a:latin typeface="メイリオ" panose="020B0604030504040204" pitchFamily="50" charset="-128"/>
                <a:ea typeface="メイリオ" panose="020B0604030504040204" pitchFamily="50" charset="-128"/>
              </a:rPr>
              <a:t>片面フルカラー印刷の場合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1000</a:t>
            </a:r>
            <a:r>
              <a:rPr lang="ja-JP" altLang="en-US" sz="1000" dirty="0" smtClean="0">
                <a:solidFill>
                  <a:schemeClr val="tx1"/>
                </a:solidFill>
                <a:latin typeface="メイリオ" panose="020B0604030504040204" pitchFamily="50" charset="-128"/>
                <a:ea typeface="メイリオ" panose="020B0604030504040204" pitchFamily="50" charset="-128"/>
              </a:rPr>
              <a:t>部</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3" name="正方形/長方形 72"/>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69,300</a:t>
            </a:r>
            <a:r>
              <a:rPr lang="ja-JP" altLang="en-US" sz="1000" dirty="0" smtClean="0">
                <a:solidFill>
                  <a:schemeClr val="tx1"/>
                </a:solidFill>
                <a:latin typeface="メイリオ" panose="020B0604030504040204" pitchFamily="50" charset="-128"/>
                <a:ea typeface="メイリオ" panose="020B0604030504040204" pitchFamily="50" charset="-128"/>
              </a:rPr>
              <a:t>円</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6" name="正方形/長方形 75"/>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smtClean="0">
                <a:solidFill>
                  <a:schemeClr val="tx1"/>
                </a:solidFill>
                <a:latin typeface="メイリオ" panose="020B0604030504040204" pitchFamily="50" charset="-128"/>
                <a:ea typeface="メイリオ" panose="020B0604030504040204" pitchFamily="50" charset="-128"/>
              </a:rPr>
              <a:t>@69.30</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7" name="正方形/長方形 76"/>
          <p:cNvSpPr/>
          <p:nvPr/>
        </p:nvSpPr>
        <p:spPr>
          <a:xfrm>
            <a:off x="6208415" y="5729701"/>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5000</a:t>
            </a:r>
            <a:r>
              <a:rPr lang="ja-JP" altLang="en-US" sz="1000" dirty="0" smtClean="0">
                <a:solidFill>
                  <a:schemeClr val="tx1"/>
                </a:solidFill>
                <a:latin typeface="メイリオ" panose="020B0604030504040204" pitchFamily="50" charset="-128"/>
                <a:ea typeface="メイリオ" panose="020B0604030504040204" pitchFamily="50" charset="-128"/>
              </a:rPr>
              <a:t>部</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8" name="正方形/長方形 77"/>
          <p:cNvSpPr/>
          <p:nvPr/>
        </p:nvSpPr>
        <p:spPr>
          <a:xfrm>
            <a:off x="8800704" y="5729701"/>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103</a:t>
            </a:r>
            <a:r>
              <a:rPr lang="en-US" altLang="ja-JP" sz="1000" dirty="0" smtClean="0">
                <a:solidFill>
                  <a:schemeClr val="tx1"/>
                </a:solidFill>
                <a:latin typeface="メイリオ" panose="020B0604030504040204" pitchFamily="50" charset="-128"/>
                <a:ea typeface="メイリオ" panose="020B0604030504040204" pitchFamily="50" charset="-128"/>
              </a:rPr>
              <a:t>,300</a:t>
            </a:r>
            <a:r>
              <a:rPr lang="ja-JP" altLang="en-US" sz="1000" dirty="0" smtClean="0">
                <a:solidFill>
                  <a:schemeClr val="tx1"/>
                </a:solidFill>
                <a:latin typeface="メイリオ" panose="020B0604030504040204" pitchFamily="50" charset="-128"/>
                <a:ea typeface="メイリオ" panose="020B0604030504040204" pitchFamily="50" charset="-128"/>
              </a:rPr>
              <a:t>円</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9" name="正方形/長方形 78"/>
          <p:cNvSpPr/>
          <p:nvPr/>
        </p:nvSpPr>
        <p:spPr>
          <a:xfrm>
            <a:off x="7663624" y="5725641"/>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smtClean="0">
                <a:solidFill>
                  <a:schemeClr val="tx1"/>
                </a:solidFill>
                <a:latin typeface="メイリオ" panose="020B0604030504040204" pitchFamily="50" charset="-128"/>
                <a:ea typeface="メイリオ" panose="020B0604030504040204" pitchFamily="50" charset="-128"/>
              </a:rPr>
              <a:t>@20.66</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0" name="正方形/長方形 79"/>
          <p:cNvSpPr/>
          <p:nvPr/>
        </p:nvSpPr>
        <p:spPr>
          <a:xfrm>
            <a:off x="6208415" y="5153637"/>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3000</a:t>
            </a:r>
            <a:r>
              <a:rPr lang="ja-JP" altLang="en-US" sz="1000" dirty="0" smtClean="0">
                <a:solidFill>
                  <a:schemeClr val="tx1"/>
                </a:solidFill>
                <a:latin typeface="メイリオ" panose="020B0604030504040204" pitchFamily="50" charset="-128"/>
                <a:ea typeface="メイリオ" panose="020B0604030504040204" pitchFamily="50" charset="-128"/>
              </a:rPr>
              <a:t>部</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3" name="正方形/長方形 82"/>
          <p:cNvSpPr/>
          <p:nvPr/>
        </p:nvSpPr>
        <p:spPr>
          <a:xfrm>
            <a:off x="8800704" y="5153637"/>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86</a:t>
            </a:r>
            <a:r>
              <a:rPr lang="en-US" altLang="ja-JP" sz="1000" dirty="0" smtClean="0">
                <a:solidFill>
                  <a:schemeClr val="tx1"/>
                </a:solidFill>
                <a:latin typeface="メイリオ" panose="020B0604030504040204" pitchFamily="50" charset="-128"/>
                <a:ea typeface="メイリオ" panose="020B0604030504040204" pitchFamily="50" charset="-128"/>
              </a:rPr>
              <a:t>,300</a:t>
            </a:r>
            <a:r>
              <a:rPr lang="ja-JP" altLang="en-US" sz="1000" dirty="0" smtClean="0">
                <a:solidFill>
                  <a:schemeClr val="tx1"/>
                </a:solidFill>
                <a:latin typeface="メイリオ" panose="020B0604030504040204" pitchFamily="50" charset="-128"/>
                <a:ea typeface="メイリオ" panose="020B0604030504040204" pitchFamily="50" charset="-128"/>
              </a:rPr>
              <a:t>円</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5" name="正方形/長方形 84"/>
          <p:cNvSpPr/>
          <p:nvPr/>
        </p:nvSpPr>
        <p:spPr>
          <a:xfrm>
            <a:off x="7663624" y="5149577"/>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smtClean="0">
                <a:solidFill>
                  <a:schemeClr val="tx1"/>
                </a:solidFill>
                <a:latin typeface="メイリオ" panose="020B0604030504040204" pitchFamily="50" charset="-128"/>
                <a:ea typeface="メイリオ" panose="020B0604030504040204" pitchFamily="50" charset="-128"/>
              </a:rPr>
              <a:t>@</a:t>
            </a:r>
            <a:r>
              <a:rPr lang="en-US" altLang="ja-JP" sz="1000" dirty="0" smtClean="0">
                <a:solidFill>
                  <a:schemeClr val="tx1"/>
                </a:solidFill>
                <a:latin typeface="メイリオ" panose="020B0604030504040204" pitchFamily="50" charset="-128"/>
                <a:ea typeface="メイリオ" panose="020B0604030504040204" pitchFamily="50" charset="-128"/>
              </a:rPr>
              <a:t>28</a:t>
            </a:r>
            <a:r>
              <a:rPr lang="en-US" altLang="ja-JP" sz="1000" dirty="0" smtClean="0">
                <a:solidFill>
                  <a:schemeClr val="tx1"/>
                </a:solidFill>
                <a:latin typeface="メイリオ" panose="020B0604030504040204" pitchFamily="50" charset="-128"/>
                <a:ea typeface="メイリオ" panose="020B0604030504040204" pitchFamily="50" charset="-128"/>
              </a:rPr>
              <a:t>.77</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6" name="正方形/長方形 85"/>
          <p:cNvSpPr/>
          <p:nvPr/>
        </p:nvSpPr>
        <p:spPr>
          <a:xfrm>
            <a:off x="6208415" y="5441669"/>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4000</a:t>
            </a:r>
            <a:r>
              <a:rPr lang="ja-JP" altLang="en-US" sz="1000" dirty="0" smtClean="0">
                <a:solidFill>
                  <a:schemeClr val="tx1"/>
                </a:solidFill>
                <a:latin typeface="メイリオ" panose="020B0604030504040204" pitchFamily="50" charset="-128"/>
                <a:ea typeface="メイリオ" panose="020B0604030504040204" pitchFamily="50" charset="-128"/>
              </a:rPr>
              <a:t>部</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9" name="正方形/長方形 88"/>
          <p:cNvSpPr/>
          <p:nvPr/>
        </p:nvSpPr>
        <p:spPr>
          <a:xfrm>
            <a:off x="8800704" y="5441669"/>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94</a:t>
            </a:r>
            <a:r>
              <a:rPr lang="en-US" altLang="ja-JP" sz="1000" dirty="0" smtClean="0">
                <a:solidFill>
                  <a:schemeClr val="tx1"/>
                </a:solidFill>
                <a:latin typeface="メイリオ" panose="020B0604030504040204" pitchFamily="50" charset="-128"/>
                <a:ea typeface="メイリオ" panose="020B0604030504040204" pitchFamily="50" charset="-128"/>
              </a:rPr>
              <a:t>,800</a:t>
            </a:r>
            <a:r>
              <a:rPr lang="ja-JP" altLang="en-US" sz="1000" dirty="0" smtClean="0">
                <a:solidFill>
                  <a:schemeClr val="tx1"/>
                </a:solidFill>
                <a:latin typeface="メイリオ" panose="020B0604030504040204" pitchFamily="50" charset="-128"/>
                <a:ea typeface="メイリオ" panose="020B0604030504040204" pitchFamily="50" charset="-128"/>
              </a:rPr>
              <a:t>円</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91" name="正方形/長方形 90"/>
          <p:cNvSpPr/>
          <p:nvPr/>
        </p:nvSpPr>
        <p:spPr>
          <a:xfrm>
            <a:off x="7663624" y="5437609"/>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smtClean="0">
                <a:solidFill>
                  <a:schemeClr val="tx1"/>
                </a:solidFill>
                <a:latin typeface="メイリオ" panose="020B0604030504040204" pitchFamily="50" charset="-128"/>
                <a:ea typeface="メイリオ" panose="020B0604030504040204" pitchFamily="50" charset="-128"/>
              </a:rPr>
              <a:t>@</a:t>
            </a:r>
            <a:r>
              <a:rPr lang="en-US" altLang="ja-JP" sz="1000" dirty="0" smtClean="0">
                <a:solidFill>
                  <a:schemeClr val="tx1"/>
                </a:solidFill>
                <a:latin typeface="メイリオ" panose="020B0604030504040204" pitchFamily="50" charset="-128"/>
                <a:ea typeface="メイリオ" panose="020B0604030504040204" pitchFamily="50" charset="-128"/>
              </a:rPr>
              <a:t>23</a:t>
            </a:r>
            <a:r>
              <a:rPr lang="en-US" altLang="ja-JP" sz="1000" dirty="0" smtClean="0">
                <a:solidFill>
                  <a:schemeClr val="tx1"/>
                </a:solidFill>
                <a:latin typeface="メイリオ" panose="020B0604030504040204" pitchFamily="50" charset="-128"/>
                <a:ea typeface="メイリオ" panose="020B0604030504040204" pitchFamily="50" charset="-128"/>
              </a:rPr>
              <a:t>.70</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dirty="0">
                <a:solidFill>
                  <a:schemeClr val="tx1"/>
                </a:solidFill>
                <a:latin typeface="メイリオ" panose="020B0604030504040204" pitchFamily="50" charset="-128"/>
                <a:ea typeface="メイリオ" panose="020B0604030504040204" pitchFamily="50" charset="-128"/>
              </a:rPr>
              <a:t>透明封筒などに入れずにその</a:t>
            </a:r>
            <a:r>
              <a:rPr lang="ja-JP" altLang="en-US" sz="1000" dirty="0" smtClean="0">
                <a:solidFill>
                  <a:schemeClr val="tx1"/>
                </a:solidFill>
                <a:latin typeface="メイリオ" panose="020B0604030504040204" pitchFamily="50" charset="-128"/>
                <a:ea typeface="メイリオ" panose="020B0604030504040204" pitchFamily="50" charset="-128"/>
              </a:rPr>
              <a:t>まま</a:t>
            </a:r>
            <a:r>
              <a:rPr lang="en-US" altLang="ja-JP" sz="1000" dirty="0" smtClean="0">
                <a:solidFill>
                  <a:schemeClr val="tx1"/>
                </a:solidFill>
                <a:latin typeface="メイリオ" panose="020B0604030504040204" pitchFamily="50" charset="-128"/>
                <a:ea typeface="メイリオ" panose="020B0604030504040204" pitchFamily="50" charset="-128"/>
              </a:rPr>
              <a:t>DM</a:t>
            </a:r>
            <a:r>
              <a:rPr lang="ja-JP" altLang="en-US" sz="1000" dirty="0" smtClean="0">
                <a:solidFill>
                  <a:schemeClr val="tx1"/>
                </a:solidFill>
                <a:latin typeface="メイリオ" panose="020B0604030504040204" pitchFamily="50" charset="-128"/>
                <a:ea typeface="メイリオ" panose="020B0604030504040204" pitchFamily="50" charset="-128"/>
              </a:rPr>
              <a:t>発送できます。</a:t>
            </a:r>
            <a:r>
              <a:rPr lang="ja-JP" altLang="en-US" sz="1000" dirty="0">
                <a:solidFill>
                  <a:schemeClr val="tx1"/>
                </a:solidFill>
                <a:latin typeface="メイリオ" panose="020B0604030504040204" pitchFamily="50" charset="-128"/>
                <a:ea typeface="メイリオ" panose="020B0604030504040204" pitchFamily="50" charset="-128"/>
              </a:rPr>
              <a:t/>
            </a:r>
            <a:br>
              <a:rPr lang="ja-JP" altLang="en-US" sz="1000" dirty="0">
                <a:solidFill>
                  <a:schemeClr val="tx1"/>
                </a:solidFill>
                <a:latin typeface="メイリオ" panose="020B0604030504040204" pitchFamily="50" charset="-128"/>
                <a:ea typeface="メイリオ" panose="020B0604030504040204" pitchFamily="50" charset="-128"/>
              </a:rPr>
            </a:b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発送方法はメール便（クロネコ</a:t>
            </a:r>
            <a:r>
              <a:rPr lang="en-US" altLang="ja-JP" sz="1000" dirty="0">
                <a:solidFill>
                  <a:schemeClr val="tx1"/>
                </a:solidFill>
                <a:latin typeface="メイリオ" panose="020B0604030504040204" pitchFamily="50" charset="-128"/>
                <a:ea typeface="メイリオ" panose="020B0604030504040204" pitchFamily="50" charset="-128"/>
              </a:rPr>
              <a:t>DM</a:t>
            </a:r>
            <a:r>
              <a:rPr lang="ja-JP" altLang="en-US" sz="1000" dirty="0">
                <a:solidFill>
                  <a:schemeClr val="tx1"/>
                </a:solidFill>
                <a:latin typeface="メイリオ" panose="020B0604030504040204" pitchFamily="50" charset="-128"/>
                <a:ea typeface="メイリオ" panose="020B0604030504040204" pitchFamily="50" charset="-128"/>
              </a:rPr>
              <a:t>便など）が推奨となります。</a:t>
            </a:r>
            <a:br>
              <a:rPr lang="ja-JP" altLang="en-US" sz="1000" dirty="0">
                <a:solidFill>
                  <a:schemeClr val="tx1"/>
                </a:solidFill>
                <a:latin typeface="メイリオ" panose="020B0604030504040204" pitchFamily="50" charset="-128"/>
                <a:ea typeface="メイリオ" panose="020B0604030504040204" pitchFamily="50" charset="-128"/>
              </a:rPr>
            </a:b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メール便発送代行も承っておりますので併せてご利用ください。</a:t>
            </a:r>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pic>
        <p:nvPicPr>
          <p:cNvPr id="50" name="Picture 4" descr="販促クリエイト.j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08960" y="142678"/>
            <a:ext cx="1331903" cy="386252"/>
          </a:xfrm>
          <a:prstGeom prst="rect">
            <a:avLst/>
          </a:prstGeom>
          <a:noFill/>
          <a:extLst>
            <a:ext uri="{909E8E84-426E-40DD-AFC4-6F175D3DCCD1}">
              <a14:hiddenFill xmlns:a14="http://schemas.microsoft.com/office/drawing/2010/main">
                <a:solidFill>
                  <a:srgbClr val="FFFFFF"/>
                </a:solidFill>
              </a14:hiddenFill>
            </a:ext>
          </a:extLst>
        </p:spPr>
      </p:pic>
      <p:sp>
        <p:nvSpPr>
          <p:cNvPr id="51" name="正方形/長方形 50"/>
          <p:cNvSpPr/>
          <p:nvPr/>
        </p:nvSpPr>
        <p:spPr>
          <a:xfrm>
            <a:off x="6392198" y="349339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50" b="1" dirty="0" smtClean="0">
                <a:solidFill>
                  <a:schemeClr val="tx1"/>
                </a:solidFill>
                <a:latin typeface="メイリオ" panose="020B0604030504040204" pitchFamily="50" charset="-128"/>
                <a:ea typeface="メイリオ" panose="020B0604030504040204" pitchFamily="50" charset="-128"/>
              </a:rPr>
              <a:t>URL</a:t>
            </a:r>
            <a:r>
              <a:rPr lang="ja-JP" altLang="en-US" sz="1050" b="1" dirty="0" smtClean="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52" name="正方形/長方形 51"/>
          <p:cNvSpPr/>
          <p:nvPr/>
        </p:nvSpPr>
        <p:spPr>
          <a:xfrm>
            <a:off x="7300359" y="3535204"/>
            <a:ext cx="2874505" cy="246221"/>
          </a:xfrm>
          <a:prstGeom prst="rect">
            <a:avLst/>
          </a:prstGeom>
        </p:spPr>
        <p:txBody>
          <a:bodyPr wrap="none">
            <a:spAutoFit/>
          </a:bodyPr>
          <a:lstStyle/>
          <a:p>
            <a:r>
              <a:rPr lang="en-US" altLang="ja-JP" sz="1000" dirty="0"/>
              <a:t>https://www.hansoku-create.jp/shop/g/g210206/</a:t>
            </a:r>
            <a:endParaRPr lang="ja-JP" altLang="en-US" sz="1000" dirty="0"/>
          </a:p>
        </p:txBody>
      </p:sp>
      <p:pic>
        <p:nvPicPr>
          <p:cNvPr id="2" name="図 1"/>
          <p:cNvPicPr>
            <a:picLocks noChangeAspect="1"/>
          </p:cNvPicPr>
          <p:nvPr/>
        </p:nvPicPr>
        <p:blipFill>
          <a:blip r:embed="rId5"/>
          <a:stretch>
            <a:fillRect/>
          </a:stretch>
        </p:blipFill>
        <p:spPr>
          <a:xfrm>
            <a:off x="3965086" y="2248972"/>
            <a:ext cx="1883289" cy="1328701"/>
          </a:xfrm>
          <a:prstGeom prst="rect">
            <a:avLst/>
          </a:prstGeom>
        </p:spPr>
      </p:pic>
    </p:spTree>
    <p:extLst>
      <p:ext uri="{BB962C8B-B14F-4D97-AF65-F5344CB8AC3E}">
        <p14:creationId xmlns:p14="http://schemas.microsoft.com/office/powerpoint/2010/main" val="401006324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17907</TotalTime>
  <Words>144</Words>
  <Application>Microsoft Office PowerPoint</Application>
  <PresentationFormat>ユーザー設定</PresentationFormat>
  <Paragraphs>41</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ＭＳ Ｐゴシック</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Microsoft アカウント</cp:lastModifiedBy>
  <cp:revision>554</cp:revision>
  <cp:lastPrinted>2021-10-13T13:51:27Z</cp:lastPrinted>
  <dcterms:created xsi:type="dcterms:W3CDTF">2013-12-25T09:34:24Z</dcterms:created>
  <dcterms:modified xsi:type="dcterms:W3CDTF">2021-10-14T21:57:17Z</dcterms:modified>
</cp:coreProperties>
</file>