
<file path=[Content_Types].xml><?xml version="1.0" encoding="utf-8"?>
<Types xmlns="http://schemas.openxmlformats.org/package/2006/content-types">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84" autoAdjust="0"/>
    <p:restoredTop sz="86375" autoAdjust="0"/>
  </p:normalViewPr>
  <p:slideViewPr>
    <p:cSldViewPr snapToObjects="1">
      <p:cViewPr varScale="1">
        <p:scale>
          <a:sx n="116" d="100"/>
          <a:sy n="116" d="100"/>
        </p:scale>
        <p:origin x="1544" y="192"/>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2023/11/8</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2023/11/8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2023/11/8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2023/11/8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2023/11/8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2023/11/8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2023/11/8</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2023/11/8</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2023/11/8</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2023/11/8</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2023/11/8</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2023/11/8</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2023/11/8</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srcRect/>
          <a:stretch/>
        </p:blipFill>
        <p:spPr bwMode="auto">
          <a:xfrm>
            <a:off x="623660" y="963141"/>
            <a:ext cx="4762500" cy="4762500"/>
          </a:xfrm>
          <a:prstGeom prst="rect">
            <a:avLst/>
          </a:prstGeom>
          <a:noFill/>
          <a:extLst>
            <a:ext uri="{909E8E84-426E-40DD-AFC4-6F175D3DCCD1}">
              <a14:hiddenFill xmlns:a14="http://schemas.microsoft.com/office/drawing/2010/main">
                <a:solidFill>
                  <a:srgbClr val="FFFFFF"/>
                </a:solidFill>
              </a14:hiddenFill>
            </a:ext>
          </a:extLst>
        </p:spPr>
      </p:pic>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8" y="153867"/>
            <a:ext cx="5309248"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r>
              <a:rPr lang="ja-JP" altLang="en-US" sz="1600" b="1" i="0">
                <a:solidFill>
                  <a:srgbClr val="333333"/>
                </a:solidFill>
                <a:effectLst/>
                <a:latin typeface="Meiryo" panose="020B0604030504040204" pitchFamily="34" charset="-128"/>
                <a:ea typeface="Meiryo" panose="020B0604030504040204" pitchFamily="34" charset="-128"/>
              </a:rPr>
              <a:t>フチ糊圧着くじ（名刺サイズ）中面絵柄</a:t>
            </a:r>
            <a:r>
              <a:rPr lang="en-US" altLang="ja-JP" sz="1600" b="1" i="0" dirty="0">
                <a:solidFill>
                  <a:srgbClr val="333333"/>
                </a:solidFill>
                <a:effectLst/>
                <a:latin typeface="Meiryo" panose="020B0604030504040204" pitchFamily="34" charset="-128"/>
                <a:ea typeface="Meiryo" panose="020B0604030504040204" pitchFamily="34" charset="-128"/>
              </a:rPr>
              <a:t>8</a:t>
            </a:r>
            <a:r>
              <a:rPr lang="ja-JP" altLang="en-US" sz="1600" b="1" i="0">
                <a:solidFill>
                  <a:srgbClr val="333333"/>
                </a:solidFill>
                <a:effectLst/>
                <a:latin typeface="Meiryo" panose="020B0604030504040204" pitchFamily="34" charset="-128"/>
                <a:ea typeface="Meiryo" panose="020B0604030504040204" pitchFamily="34" charset="-128"/>
              </a:rPr>
              <a:t>種</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8" y="168545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a:solidFill>
                  <a:schemeClr val="tx1"/>
                </a:solidFill>
                <a:latin typeface="メイリオ" panose="020B0604030504040204" pitchFamily="50" charset="-128"/>
                <a:ea typeface="メイリオ" panose="020B0604030504040204" pitchFamily="50" charset="-128"/>
              </a:rPr>
              <a:t>展開：</a:t>
            </a:r>
            <a:r>
              <a:rPr lang="en-US" altLang="ja-JP" sz="1000" b="0" i="0" dirty="0">
                <a:solidFill>
                  <a:schemeClr val="tx1"/>
                </a:solidFill>
                <a:effectLst/>
                <a:latin typeface="Meiryo" panose="020B0604030504040204" pitchFamily="34" charset="-128"/>
                <a:ea typeface="Meiryo" panose="020B0604030504040204" pitchFamily="34" charset="-128"/>
              </a:rPr>
              <a:t>H55×W173</a:t>
            </a:r>
            <a:r>
              <a:rPr kumimoji="1" lang="en-US" altLang="ja-JP" sz="1000" dirty="0">
                <a:solidFill>
                  <a:schemeClr val="tx1"/>
                </a:solidFill>
                <a:latin typeface="メイリオ" panose="020B0604030504040204" pitchFamily="50" charset="-128"/>
                <a:ea typeface="メイリオ" panose="020B0604030504040204" pitchFamily="50" charset="-128"/>
              </a:rPr>
              <a:t>mm</a:t>
            </a:r>
          </a:p>
          <a:p>
            <a:r>
              <a:rPr lang="ja-JP" altLang="en-US" sz="1000">
                <a:solidFill>
                  <a:schemeClr val="tx1"/>
                </a:solidFill>
                <a:latin typeface="メイリオ" panose="020B0604030504040204" pitchFamily="50" charset="-128"/>
                <a:ea typeface="メイリオ" panose="020B0604030504040204" pitchFamily="50" charset="-128"/>
              </a:rPr>
              <a:t>仕上：</a:t>
            </a:r>
            <a:r>
              <a:rPr lang="en-US" altLang="ja-JP" sz="1000" b="0" i="0" dirty="0">
                <a:solidFill>
                  <a:schemeClr val="tx1"/>
                </a:solidFill>
                <a:effectLst/>
                <a:latin typeface="Meiryo" panose="020B0604030504040204" pitchFamily="34" charset="-128"/>
                <a:ea typeface="Meiryo" panose="020B0604030504040204" pitchFamily="34" charset="-128"/>
              </a:rPr>
              <a:t>H55×W90</a:t>
            </a:r>
            <a:r>
              <a:rPr kumimoji="1" lang="en-US" altLang="ja-JP" sz="1000" dirty="0">
                <a:solidFill>
                  <a:schemeClr val="tx1"/>
                </a:solidFill>
                <a:latin typeface="メイリオ" panose="020B0604030504040204" pitchFamily="50" charset="-128"/>
                <a:ea typeface="メイリオ" panose="020B0604030504040204" pitchFamily="50" charset="-128"/>
              </a:rPr>
              <a:t>mm</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040452"/>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オフセット印刷</a:t>
            </a:r>
          </a:p>
        </p:txBody>
      </p:sp>
      <p:sp>
        <p:nvSpPr>
          <p:cNvPr id="71" name="正方形/長方形 70"/>
          <p:cNvSpPr/>
          <p:nvPr/>
        </p:nvSpPr>
        <p:spPr>
          <a:xfrm>
            <a:off x="6392198" y="240238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40222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マットコート</a:t>
            </a:r>
            <a:r>
              <a:rPr lang="en-US" altLang="ja-JP" sz="1000" dirty="0">
                <a:solidFill>
                  <a:schemeClr val="tx1"/>
                </a:solidFill>
                <a:latin typeface="メイリオ" panose="020B0604030504040204" pitchFamily="50" charset="-128"/>
                <a:ea typeface="メイリオ" panose="020B0604030504040204" pitchFamily="50" charset="-128"/>
              </a:rPr>
              <a:t>110kg</a:t>
            </a:r>
          </a:p>
        </p:txBody>
      </p:sp>
      <p:sp>
        <p:nvSpPr>
          <p:cNvPr id="74" name="正方形/長方形 73"/>
          <p:cNvSpPr/>
          <p:nvPr/>
        </p:nvSpPr>
        <p:spPr>
          <a:xfrm>
            <a:off x="6392198" y="2757225"/>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7570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校了後中</a:t>
            </a:r>
            <a:r>
              <a:rPr lang="en-US" altLang="ja-JP" sz="1000" dirty="0">
                <a:solidFill>
                  <a:schemeClr val="tx1"/>
                </a:solidFill>
                <a:latin typeface="メイリオ" panose="020B0604030504040204" pitchFamily="50" charset="-128"/>
                <a:ea typeface="メイリオ" panose="020B0604030504040204" pitchFamily="50" charset="-128"/>
              </a:rPr>
              <a:t>7</a:t>
            </a:r>
            <a:r>
              <a:rPr lang="ja-JP" altLang="en-US" sz="1000">
                <a:solidFill>
                  <a:schemeClr val="tx1"/>
                </a:solidFill>
                <a:latin typeface="メイリオ" panose="020B0604030504040204" pitchFamily="50" charset="-128"/>
                <a:ea typeface="メイリオ" panose="020B0604030504040204" pitchFamily="50" charset="-128"/>
              </a:rPr>
              <a:t>営業</a:t>
            </a:r>
            <a:r>
              <a:rPr lang="ja-JP" altLang="en-US" sz="1000" dirty="0">
                <a:solidFill>
                  <a:schemeClr val="tx1"/>
                </a:solidFill>
                <a:latin typeface="メイリオ" panose="020B0604030504040204" pitchFamily="50" charset="-128"/>
                <a:ea typeface="メイリオ" panose="020B0604030504040204" pitchFamily="50" charset="-128"/>
              </a:rPr>
              <a:t>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b="0" i="0">
                <a:solidFill>
                  <a:srgbClr val="333333"/>
                </a:solidFill>
                <a:effectLst/>
                <a:latin typeface="Meiryo" panose="020B0604030504040204" pitchFamily="34" charset="-128"/>
                <a:ea typeface="Meiryo" panose="020B0604030504040204" pitchFamily="34" charset="-128"/>
              </a:rPr>
              <a:t>フチ糊圧着くじは低コストで作成できるズラシ二つ折りタイプのくじです。</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当選絵柄は</a:t>
            </a:r>
            <a:r>
              <a:rPr lang="en-US" altLang="ja-JP" sz="1000" b="0" i="0">
                <a:solidFill>
                  <a:srgbClr val="333333"/>
                </a:solidFill>
                <a:effectLst/>
                <a:latin typeface="Meiryo" panose="020B0604030504040204" pitchFamily="34" charset="-128"/>
                <a:ea typeface="Meiryo" panose="020B0604030504040204" pitchFamily="34" charset="-128"/>
              </a:rPr>
              <a:t>8</a:t>
            </a:r>
            <a:r>
              <a:rPr lang="ja-JP" altLang="en-US" sz="1000" b="0" i="0">
                <a:solidFill>
                  <a:srgbClr val="333333"/>
                </a:solidFill>
                <a:effectLst/>
                <a:latin typeface="Meiryo" panose="020B0604030504040204" pitchFamily="34" charset="-128"/>
                <a:ea typeface="Meiryo" panose="020B0604030504040204" pitchFamily="34" charset="-128"/>
              </a:rPr>
              <a:t>パターン、ズラシ折りの幅は</a:t>
            </a:r>
            <a:r>
              <a:rPr lang="en-US" altLang="ja-JP" sz="1000" b="0" i="0" dirty="0">
                <a:solidFill>
                  <a:srgbClr val="333333"/>
                </a:solidFill>
                <a:effectLst/>
                <a:latin typeface="Meiryo" panose="020B0604030504040204" pitchFamily="34" charset="-128"/>
                <a:ea typeface="Meiryo" panose="020B0604030504040204" pitchFamily="34" charset="-128"/>
              </a:rPr>
              <a:t>7mm</a:t>
            </a:r>
            <a:r>
              <a:rPr lang="ja-JP" altLang="en-US" sz="1000" b="0" i="0">
                <a:solidFill>
                  <a:srgbClr val="333333"/>
                </a:solidFill>
                <a:effectLst/>
                <a:latin typeface="Meiryo" panose="020B0604030504040204" pitchFamily="34" charset="-128"/>
                <a:ea typeface="Meiryo" panose="020B0604030504040204" pitchFamily="34" charset="-128"/>
              </a:rPr>
              <a:t>となります。アタリのパターンを増やす場合は別途お見積もりとなります。</a:t>
            </a:r>
            <a:br>
              <a:rPr lang="ja-JP" altLang="en-US" sz="1000"/>
            </a:b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フチ糊圧着くじは抽選イベントなどでの利用に最適です！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全面オリジナル印刷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a:solidFill>
                  <a:schemeClr val="tx1"/>
                </a:solidFill>
                <a:latin typeface="メイリオ" panose="020B0604030504040204" pitchFamily="50" charset="-128"/>
                <a:ea typeface="メイリオ" panose="020B0604030504040204" pitchFamily="50" charset="-128"/>
              </a:rPr>
              <a:t>両面</a:t>
            </a:r>
            <a:r>
              <a:rPr kumimoji="1" lang="ja-JP" altLang="en-US" sz="1000" dirty="0">
                <a:solidFill>
                  <a:schemeClr val="tx1"/>
                </a:solidFill>
                <a:latin typeface="メイリオ" panose="020B0604030504040204" pitchFamily="50" charset="-128"/>
                <a:ea typeface="メイリオ" panose="020B0604030504040204" pitchFamily="50" charset="-128"/>
              </a:rPr>
              <a:t>フルカラー印刷の場合</a:t>
            </a: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2" name="正方形/長方形 1">
            <a:extLst>
              <a:ext uri="{FF2B5EF4-FFF2-40B4-BE49-F238E27FC236}">
                <a16:creationId xmlns:a16="http://schemas.microsoft.com/office/drawing/2014/main" id="{9C6C646A-4932-0ED0-0A88-228322997931}"/>
              </a:ext>
            </a:extLst>
          </p:cNvPr>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l"/>
            <a:r>
              <a:rPr lang="en-US" altLang="ja-JP" sz="1000" b="0" i="0" dirty="0">
                <a:solidFill>
                  <a:srgbClr val="333333"/>
                </a:solidFill>
                <a:effectLst/>
                <a:latin typeface="Meiryo" panose="020B0604030504040204" pitchFamily="34" charset="-128"/>
                <a:ea typeface="Meiryo" panose="020B0604030504040204" pitchFamily="34" charset="-128"/>
              </a:rPr>
              <a:t>※</a:t>
            </a:r>
            <a:r>
              <a:rPr lang="ja-JP" altLang="en-US" sz="1000" b="0" i="0">
                <a:solidFill>
                  <a:srgbClr val="333333"/>
                </a:solidFill>
                <a:effectLst/>
                <a:latin typeface="Meiryo" panose="020B0604030504040204" pitchFamily="34" charset="-128"/>
                <a:ea typeface="Meiryo" panose="020B0604030504040204" pitchFamily="34" charset="-128"/>
              </a:rPr>
              <a:t>フチ糊圧着は用紙の各辺にドット状の糊を等間隔で付けて圧着させる加工方法です。</a:t>
            </a:r>
            <a:endParaRPr lang="en-US" altLang="ja-JP" sz="1000" b="0" i="0" dirty="0">
              <a:solidFill>
                <a:srgbClr val="333333"/>
              </a:solidFill>
              <a:effectLst/>
              <a:latin typeface="Meiryo" panose="020B0604030504040204" pitchFamily="34" charset="-128"/>
              <a:ea typeface="Meiryo" panose="020B0604030504040204" pitchFamily="34" charset="-128"/>
            </a:endParaRPr>
          </a:p>
          <a:p>
            <a:pPr algn="l"/>
            <a:r>
              <a:rPr lang="en-US" altLang="ja-JP" sz="1000" b="0" i="0" dirty="0">
                <a:solidFill>
                  <a:srgbClr val="333333"/>
                </a:solidFill>
                <a:effectLst/>
                <a:latin typeface="Meiryo" panose="020B0604030504040204" pitchFamily="34" charset="-128"/>
                <a:ea typeface="Meiryo" panose="020B0604030504040204" pitchFamily="34" charset="-128"/>
              </a:rPr>
              <a:t>※</a:t>
            </a:r>
            <a:r>
              <a:rPr lang="ja-JP" altLang="en-US" sz="1000" b="0" i="0">
                <a:solidFill>
                  <a:srgbClr val="333333"/>
                </a:solidFill>
                <a:effectLst/>
                <a:latin typeface="Meiryo" panose="020B0604030504040204" pitchFamily="34" charset="-128"/>
                <a:ea typeface="Meiryo" panose="020B0604030504040204" pitchFamily="34" charset="-128"/>
              </a:rPr>
              <a:t>糊加工部分にも印刷が可能です。</a:t>
            </a:r>
            <a:endParaRPr lang="en-US" altLang="ja-JP" sz="1000" b="0" i="0" dirty="0">
              <a:solidFill>
                <a:srgbClr val="333333"/>
              </a:solidFill>
              <a:effectLst/>
              <a:latin typeface="Meiryo" panose="020B0604030504040204" pitchFamily="34" charset="-128"/>
              <a:ea typeface="Meiryo" panose="020B0604030504040204" pitchFamily="34" charset="-128"/>
            </a:endParaRPr>
          </a:p>
          <a:p>
            <a:pPr algn="l"/>
            <a:r>
              <a:rPr lang="en-US" altLang="ja-JP" sz="1000" b="0" i="0" dirty="0">
                <a:solidFill>
                  <a:srgbClr val="333333"/>
                </a:solidFill>
                <a:effectLst/>
                <a:latin typeface="Meiryo" panose="020B0604030504040204" pitchFamily="34" charset="-128"/>
                <a:ea typeface="Meiryo" panose="020B0604030504040204" pitchFamily="34" charset="-128"/>
              </a:rPr>
              <a:t>※</a:t>
            </a:r>
            <a:r>
              <a:rPr lang="ja-JP" altLang="en-US" sz="1000" b="0" i="0">
                <a:solidFill>
                  <a:srgbClr val="333333"/>
                </a:solidFill>
                <a:effectLst/>
                <a:latin typeface="Meiryo" panose="020B0604030504040204" pitchFamily="34" charset="-128"/>
                <a:ea typeface="Meiryo" panose="020B0604030504040204" pitchFamily="34" charset="-128"/>
              </a:rPr>
              <a:t>フチ糊圧着を剥がした場合、左写真のような白い糊の跡が残ります。あまり目立つ跡ではありませんが、糊の付着箇所を白抜きや薄い色にすれば更に目立たなくすることも可能です。</a:t>
            </a:r>
          </a:p>
        </p:txBody>
      </p:sp>
      <p:pic>
        <p:nvPicPr>
          <p:cNvPr id="7" name="図 6" descr="QR コード が含まれている画像&#10;&#10;自動的に生成された説明">
            <a:extLst>
              <a:ext uri="{FF2B5EF4-FFF2-40B4-BE49-F238E27FC236}">
                <a16:creationId xmlns:a16="http://schemas.microsoft.com/office/drawing/2014/main" id="{D0A9ADCF-34A7-A10D-03CA-AFCEEB5C0D77}"/>
              </a:ext>
            </a:extLst>
          </p:cNvPr>
          <p:cNvPicPr>
            <a:picLocks noChangeAspect="1"/>
          </p:cNvPicPr>
          <p:nvPr/>
        </p:nvPicPr>
        <p:blipFill>
          <a:blip r:embed="rId4"/>
          <a:stretch>
            <a:fillRect/>
          </a:stretch>
        </p:blipFill>
        <p:spPr>
          <a:xfrm>
            <a:off x="4227415" y="963141"/>
            <a:ext cx="1620960" cy="1215720"/>
          </a:xfrm>
          <a:prstGeom prst="rect">
            <a:avLst/>
          </a:prstGeom>
        </p:spPr>
      </p:pic>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17917</TotalTime>
  <Words>280</Words>
  <Application>Microsoft Macintosh PowerPoint</Application>
  <PresentationFormat>ユーザー設定</PresentationFormat>
  <Paragraphs>37</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Meiryo</vt:lpstr>
      <vt:lpstr>Meiryo</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568</cp:revision>
  <cp:lastPrinted>2021-10-13T13:51:27Z</cp:lastPrinted>
  <dcterms:created xsi:type="dcterms:W3CDTF">2013-12-25T09:34:24Z</dcterms:created>
  <dcterms:modified xsi:type="dcterms:W3CDTF">2023-11-08T00:56:34Z</dcterms:modified>
</cp:coreProperties>
</file>