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15" autoAdjust="0"/>
    <p:restoredTop sz="86375" autoAdjust="0"/>
  </p:normalViewPr>
  <p:slideViewPr>
    <p:cSldViewPr snapToObjects="1">
      <p:cViewPr varScale="1">
        <p:scale>
          <a:sx n="116" d="100"/>
          <a:sy n="116"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ピクチャーパズル（</a:t>
            </a:r>
            <a:r>
              <a:rPr lang="en-US" altLang="ja-JP" sz="1600" b="1" i="0" dirty="0">
                <a:solidFill>
                  <a:srgbClr val="333333"/>
                </a:solidFill>
                <a:effectLst/>
                <a:latin typeface="Meiryo" panose="020B0604030504040204" pitchFamily="34" charset="-128"/>
                <a:ea typeface="Meiryo" panose="020B0604030504040204" pitchFamily="34" charset="-128"/>
              </a:rPr>
              <a:t>A4</a:t>
            </a:r>
            <a:r>
              <a:rPr lang="ja-JP" altLang="en-US" sz="1600" b="1" i="0">
                <a:solidFill>
                  <a:srgbClr val="333333"/>
                </a:solidFill>
                <a:effectLst/>
                <a:latin typeface="Meiryo" panose="020B0604030504040204" pitchFamily="34" charset="-128"/>
                <a:ea typeface="Meiryo" panose="020B0604030504040204" pitchFamily="34" charset="-128"/>
              </a:rPr>
              <a:t>サイズ）</a:t>
            </a:r>
            <a:r>
              <a:rPr lang="en-US" altLang="ja-JP" sz="1600" b="1" i="0" dirty="0">
                <a:solidFill>
                  <a:srgbClr val="333333"/>
                </a:solidFill>
                <a:effectLst/>
                <a:latin typeface="Meiryo" panose="020B0604030504040204" pitchFamily="34" charset="-128"/>
                <a:ea typeface="Meiryo" panose="020B0604030504040204" pitchFamily="34" charset="-128"/>
              </a:rPr>
              <a:t>104</a:t>
            </a:r>
            <a:r>
              <a:rPr lang="ja-JP" altLang="en-US" sz="1600" b="1" i="0">
                <a:solidFill>
                  <a:srgbClr val="333333"/>
                </a:solidFill>
                <a:effectLst/>
                <a:latin typeface="Meiryo" panose="020B0604030504040204" pitchFamily="34" charset="-128"/>
                <a:ea typeface="Meiryo" panose="020B0604030504040204" pitchFamily="34" charset="-128"/>
              </a:rPr>
              <a:t>ピース</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288535"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H210×W295×D2.7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H210×W295×D2.7 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353257"/>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35309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1503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1487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コートボール</a:t>
            </a:r>
            <a:r>
              <a:rPr lang="en-US" altLang="ja-JP" sz="1000" dirty="0">
                <a:solidFill>
                  <a:schemeClr val="tx1"/>
                </a:solidFill>
                <a:latin typeface="メイリオ" panose="020B0604030504040204" pitchFamily="50" charset="-128"/>
                <a:ea typeface="メイリオ" panose="020B0604030504040204" pitchFamily="50" charset="-128"/>
              </a:rPr>
              <a:t>L</a:t>
            </a:r>
            <a:r>
              <a:rPr lang="ja-JP" altLang="en-US" sz="1000">
                <a:solidFill>
                  <a:schemeClr val="tx1"/>
                </a:solidFill>
                <a:latin typeface="メイリオ" panose="020B0604030504040204" pitchFamily="50" charset="-128"/>
                <a:ea typeface="メイリオ" panose="020B0604030504040204" pitchFamily="50" charset="-128"/>
              </a:rPr>
              <a:t>判</a:t>
            </a:r>
            <a:r>
              <a:rPr lang="en-US" altLang="ja-JP" sz="1000" dirty="0">
                <a:solidFill>
                  <a:schemeClr val="tx1"/>
                </a:solidFill>
                <a:latin typeface="メイリオ" panose="020B0604030504040204" pitchFamily="50" charset="-128"/>
                <a:ea typeface="メイリオ" panose="020B0604030504040204" pitchFamily="50" charset="-128"/>
              </a:rPr>
              <a:t>27.0kg</a:t>
            </a:r>
          </a:p>
        </p:txBody>
      </p:sp>
      <p:sp>
        <p:nvSpPr>
          <p:cNvPr id="74" name="正方形/長方形 73"/>
          <p:cNvSpPr/>
          <p:nvPr/>
        </p:nvSpPr>
        <p:spPr>
          <a:xfrm>
            <a:off x="6392198" y="3069870"/>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06971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校了後</a:t>
            </a:r>
            <a:r>
              <a:rPr lang="en-US" altLang="ja-JP" sz="1000" b="0" i="0" dirty="0">
                <a:solidFill>
                  <a:schemeClr val="tx1"/>
                </a:solidFill>
                <a:effectLst/>
                <a:latin typeface="Meiryo" panose="020B0604030504040204" pitchFamily="34" charset="-128"/>
                <a:ea typeface="Meiryo" panose="020B0604030504040204" pitchFamily="34" charset="-128"/>
              </a:rPr>
              <a:t>20</a:t>
            </a:r>
            <a:r>
              <a:rPr lang="ja-JP" altLang="en-US" sz="1000" b="0" i="0">
                <a:solidFill>
                  <a:schemeClr val="tx1"/>
                </a:solidFill>
                <a:effectLst/>
                <a:latin typeface="Meiryo" panose="020B0604030504040204" pitchFamily="34" charset="-128"/>
                <a:ea typeface="Meiryo" panose="020B0604030504040204" pitchFamily="34" charset="-128"/>
              </a:rPr>
              <a:t>～</a:t>
            </a:r>
            <a:r>
              <a:rPr lang="en-US" altLang="ja-JP" sz="1000" b="0" i="0" dirty="0">
                <a:solidFill>
                  <a:schemeClr val="tx1"/>
                </a:solidFill>
                <a:effectLst/>
                <a:latin typeface="Meiryo" panose="020B0604030504040204" pitchFamily="34" charset="-128"/>
                <a:ea typeface="Meiryo" panose="020B0604030504040204" pitchFamily="34" charset="-128"/>
              </a:rPr>
              <a:t>25</a:t>
            </a:r>
            <a:r>
              <a:rPr lang="ja-JP" altLang="en-US" sz="1000" b="0" i="0">
                <a:solidFill>
                  <a:schemeClr val="tx1"/>
                </a:solidFill>
                <a:effectLst/>
                <a:latin typeface="Meiryo" panose="020B0604030504040204" pitchFamily="34" charset="-128"/>
                <a:ea typeface="Meiryo" panose="020B0604030504040204" pitchFamily="34" charset="-128"/>
              </a:rPr>
              <a:t>営業日</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要納期確認</a:t>
            </a:r>
            <a:r>
              <a:rPr lang="en-US" altLang="ja-JP" sz="1000" b="0" i="0" dirty="0">
                <a:solidFill>
                  <a:schemeClr val="tx1"/>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オリジナルデザインで作れるピクチャーパズルです。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ピクチャーパズルは子どもから大人まで楽しめるおうち時間の定番アイテムです。物販用のほか、キッズ向けのイベントや、アイドル・キャラクターを使ったキャンペーングッズなどのノベルティにも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42486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個装：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42470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OPP</a:t>
            </a:r>
            <a:r>
              <a:rPr lang="ja-JP" altLang="en-US" sz="1000" b="0" i="0">
                <a:solidFill>
                  <a:schemeClr val="tx1"/>
                </a:solidFill>
                <a:effectLst/>
                <a:latin typeface="Meiryo" panose="020B0604030504040204" pitchFamily="34" charset="-128"/>
                <a:ea typeface="Meiryo" panose="020B0604030504040204" pitchFamily="34"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コートボール</a:t>
            </a:r>
            <a:r>
              <a:rPr lang="en-US" altLang="ja-JP" sz="1000" b="0" i="0" dirty="0">
                <a:solidFill>
                  <a:schemeClr val="tx1"/>
                </a:solidFill>
                <a:effectLst/>
                <a:latin typeface="Meiryo" panose="020B0604030504040204" pitchFamily="34" charset="-128"/>
                <a:ea typeface="Meiryo" panose="020B0604030504040204" pitchFamily="34" charset="-128"/>
              </a:rPr>
              <a:t>310</a:t>
            </a:r>
            <a:r>
              <a:rPr lang="ja-JP" altLang="en-US" sz="1000" b="0" i="0">
                <a:solidFill>
                  <a:schemeClr val="tx1"/>
                </a:solidFill>
                <a:effectLst/>
                <a:latin typeface="Meiryo" panose="020B0604030504040204" pitchFamily="34" charset="-128"/>
                <a:ea typeface="Meiryo" panose="020B0604030504040204" pitchFamily="34" charset="-128"/>
              </a:rPr>
              <a:t>ｇ</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、チップボール</a:t>
            </a:r>
            <a:r>
              <a:rPr lang="en-US" altLang="ja-JP" sz="1000" b="0" i="0" dirty="0">
                <a:solidFill>
                  <a:schemeClr val="tx1"/>
                </a:solidFill>
                <a:effectLst/>
                <a:latin typeface="Meiryo" panose="020B0604030504040204" pitchFamily="34" charset="-128"/>
                <a:ea typeface="Meiryo" panose="020B0604030504040204" pitchFamily="34" charset="-128"/>
              </a:rPr>
              <a:t>650</a:t>
            </a:r>
            <a:r>
              <a:rPr lang="ja-JP" altLang="en-US" sz="1000" b="0" i="0">
                <a:solidFill>
                  <a:schemeClr val="tx1"/>
                </a:solidFill>
                <a:effectLst/>
                <a:latin typeface="Meiryo" panose="020B0604030504040204" pitchFamily="34" charset="-128"/>
                <a:ea typeface="Meiryo" panose="020B0604030504040204" pitchFamily="34" charset="-128"/>
              </a:rPr>
              <a:t>ｇ</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本紙校正の実施を推奨しております。実施の場合、本紙校正代が別途発生いたします。（</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税別、</a:t>
            </a:r>
            <a:r>
              <a:rPr lang="en-US" altLang="ja-JP" sz="1000" b="0" i="0" dirty="0">
                <a:solidFill>
                  <a:schemeClr val="tx1"/>
                </a:solidFill>
                <a:effectLst/>
                <a:latin typeface="Meiryo" panose="020B0604030504040204" pitchFamily="34" charset="-128"/>
                <a:ea typeface="Meiryo" panose="020B0604030504040204" pitchFamily="34" charset="-128"/>
              </a:rPr>
              <a:t>5</a:t>
            </a:r>
            <a:r>
              <a:rPr lang="ja-JP" altLang="en-US" sz="1000" b="0" i="0">
                <a:solidFill>
                  <a:schemeClr val="tx1"/>
                </a:solidFill>
                <a:effectLst/>
                <a:latin typeface="Meiryo" panose="020B0604030504040204" pitchFamily="34" charset="-128"/>
                <a:ea typeface="Meiryo" panose="020B0604030504040204" pitchFamily="34" charset="-128"/>
              </a:rPr>
              <a:t>営業日）</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794D80BB-D1D2-E1B1-5CAA-6F732CEDB45F}"/>
              </a:ext>
            </a:extLst>
          </p:cNvPr>
          <p:cNvPicPr>
            <a:picLocks noChangeAspect="1"/>
          </p:cNvPicPr>
          <p:nvPr/>
        </p:nvPicPr>
        <p:blipFill>
          <a:blip r:embed="rId3"/>
          <a:stretch>
            <a:fillRect/>
          </a:stretch>
        </p:blipFill>
        <p:spPr>
          <a:xfrm>
            <a:off x="727010" y="735690"/>
            <a:ext cx="4716658" cy="4716658"/>
          </a:xfrm>
          <a:prstGeom prst="rect">
            <a:avLst/>
          </a:prstGeom>
        </p:spPr>
      </p:pic>
      <p:sp>
        <p:nvSpPr>
          <p:cNvPr id="4" name="正方形/長方形 3">
            <a:extLst>
              <a:ext uri="{FF2B5EF4-FFF2-40B4-BE49-F238E27FC236}">
                <a16:creationId xmlns:a16="http://schemas.microsoft.com/office/drawing/2014/main" id="{414AFDBB-143E-6A65-18C1-B8A071A973D8}"/>
              </a:ext>
            </a:extLst>
          </p:cNvPr>
          <p:cNvSpPr/>
          <p:nvPr/>
        </p:nvSpPr>
        <p:spPr>
          <a:xfrm>
            <a:off x="6204031" y="2033767"/>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54E6AF9A-01A4-5870-2C80-62BB21F034A9}"/>
              </a:ext>
            </a:extLst>
          </p:cNvPr>
          <p:cNvSpPr/>
          <p:nvPr/>
        </p:nvSpPr>
        <p:spPr>
          <a:xfrm>
            <a:off x="7300358" y="20336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約</a:t>
            </a:r>
            <a:r>
              <a:rPr lang="en-US" altLang="ja-JP" sz="1000" b="0" i="0" dirty="0">
                <a:solidFill>
                  <a:schemeClr val="tx1"/>
                </a:solidFill>
                <a:effectLst/>
                <a:latin typeface="Meiryo" panose="020B0604030504040204" pitchFamily="34" charset="-128"/>
                <a:ea typeface="Meiryo" panose="020B0604030504040204" pitchFamily="34" charset="-128"/>
              </a:rPr>
              <a:t>126g</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561E60F5-8F0B-8322-7EE6-9C413DBD0926}"/>
              </a:ext>
            </a:extLst>
          </p:cNvPr>
          <p:cNvSpPr/>
          <p:nvPr/>
        </p:nvSpPr>
        <p:spPr>
          <a:xfrm>
            <a:off x="6381181" y="3700290"/>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E0D48FA0-E8CF-1260-0CD0-4E20DF9B368B}"/>
              </a:ext>
            </a:extLst>
          </p:cNvPr>
          <p:cNvSpPr/>
          <p:nvPr/>
        </p:nvSpPr>
        <p:spPr>
          <a:xfrm>
            <a:off x="7289341" y="370013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100</a:t>
            </a:r>
            <a:r>
              <a:rPr lang="ja-JP" altLang="en-US" sz="1000" b="0" i="0">
                <a:solidFill>
                  <a:schemeClr val="tx1"/>
                </a:solidFill>
                <a:effectLst/>
                <a:latin typeface="Meiryo" panose="020B0604030504040204" pitchFamily="34" charset="-128"/>
                <a:ea typeface="Meiryo" panose="020B0604030504040204" pitchFamily="34" charset="-128"/>
              </a:rPr>
              <a:t>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17932</TotalTime>
  <Words>241</Words>
  <Application>Microsoft Macintosh PowerPoint</Application>
  <PresentationFormat>ユーザー設定</PresentationFormat>
  <Paragraphs>40</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581</cp:revision>
  <cp:lastPrinted>2021-10-13T13:51:27Z</cp:lastPrinted>
  <dcterms:created xsi:type="dcterms:W3CDTF">2013-12-25T09:34:24Z</dcterms:created>
  <dcterms:modified xsi:type="dcterms:W3CDTF">2024-11-17T18:08:11Z</dcterms:modified>
</cp:coreProperties>
</file>