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115" autoAdjust="0"/>
    <p:restoredTop sz="86375" autoAdjust="0"/>
  </p:normalViewPr>
  <p:slideViewPr>
    <p:cSldViewPr snapToObjects="1">
      <p:cViewPr varScale="1">
        <p:scale>
          <a:sx n="116" d="100"/>
          <a:sy n="116" d="100"/>
        </p:scale>
        <p:origin x="105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63656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ピクチャーパズル（</a:t>
            </a:r>
            <a:r>
              <a:rPr lang="en-US" altLang="ja-JP" sz="1600" b="1" i="0" dirty="0">
                <a:solidFill>
                  <a:srgbClr val="333333"/>
                </a:solidFill>
                <a:effectLst/>
                <a:latin typeface="Meiryo" panose="020B0604030504040204" pitchFamily="34" charset="-128"/>
                <a:ea typeface="Meiryo" panose="020B0604030504040204" pitchFamily="34" charset="-128"/>
              </a:rPr>
              <a:t>B5</a:t>
            </a:r>
            <a:r>
              <a:rPr lang="ja-JP" altLang="en-US" sz="1600" b="1" i="0">
                <a:solidFill>
                  <a:srgbClr val="333333"/>
                </a:solidFill>
                <a:effectLst/>
                <a:latin typeface="Meiryo" panose="020B0604030504040204" pitchFamily="34" charset="-128"/>
                <a:ea typeface="Meiryo" panose="020B0604030504040204" pitchFamily="34" charset="-128"/>
              </a:rPr>
              <a:t>サイズ）</a:t>
            </a:r>
            <a:r>
              <a:rPr lang="en-US" altLang="ja-JP" sz="1600" b="1" i="0" dirty="0">
                <a:solidFill>
                  <a:srgbClr val="333333"/>
                </a:solidFill>
                <a:effectLst/>
                <a:latin typeface="Meiryo" panose="020B0604030504040204" pitchFamily="34" charset="-128"/>
                <a:ea typeface="Meiryo" panose="020B0604030504040204" pitchFamily="34" charset="-128"/>
              </a:rPr>
              <a:t>70</a:t>
            </a:r>
            <a:r>
              <a:rPr lang="ja-JP" altLang="en-US" sz="1600" b="1" i="0">
                <a:solidFill>
                  <a:srgbClr val="333333"/>
                </a:solidFill>
                <a:effectLst/>
                <a:latin typeface="Meiryo" panose="020B0604030504040204" pitchFamily="34" charset="-128"/>
                <a:ea typeface="Meiryo" panose="020B0604030504040204" pitchFamily="34" charset="-128"/>
              </a:rPr>
              <a:t>ピース</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 H182×W257×D2.7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a:solidFill>
                  <a:schemeClr val="tx1"/>
                </a:solidFill>
                <a:effectLst/>
                <a:latin typeface="Meiryo" panose="020B0604030504040204" pitchFamily="34" charset="-128"/>
                <a:ea typeface="Meiryo" panose="020B0604030504040204" pitchFamily="34" charset="-128"/>
              </a:rPr>
              <a:t> H182×W257×</a:t>
            </a:r>
            <a:r>
              <a:rPr lang="en-US" altLang="ja-JP" sz="1000" b="0" i="0" dirty="0">
                <a:solidFill>
                  <a:schemeClr val="tx1"/>
                </a:solidFill>
                <a:effectLst/>
                <a:latin typeface="Meiryo" panose="020B0604030504040204" pitchFamily="34" charset="-128"/>
                <a:ea typeface="Meiryo" panose="020B0604030504040204" pitchFamily="34" charset="-128"/>
              </a:rPr>
              <a:t>D2.7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341425"/>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3412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オフセット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70319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70303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コートボール</a:t>
            </a:r>
            <a:r>
              <a:rPr lang="en-US" altLang="ja-JP" sz="1000" dirty="0">
                <a:solidFill>
                  <a:schemeClr val="tx1"/>
                </a:solidFill>
                <a:latin typeface="メイリオ" panose="020B0604030504040204" pitchFamily="50" charset="-128"/>
                <a:ea typeface="メイリオ" panose="020B0604030504040204" pitchFamily="50" charset="-128"/>
              </a:rPr>
              <a:t>L</a:t>
            </a:r>
            <a:r>
              <a:rPr lang="ja-JP" altLang="en-US" sz="1000">
                <a:solidFill>
                  <a:schemeClr val="tx1"/>
                </a:solidFill>
                <a:latin typeface="メイリオ" panose="020B0604030504040204" pitchFamily="50" charset="-128"/>
                <a:ea typeface="メイリオ" panose="020B0604030504040204" pitchFamily="50" charset="-128"/>
              </a:rPr>
              <a:t>判</a:t>
            </a:r>
            <a:r>
              <a:rPr lang="en-US" altLang="ja-JP" sz="1000" dirty="0">
                <a:solidFill>
                  <a:schemeClr val="tx1"/>
                </a:solidFill>
                <a:latin typeface="メイリオ" panose="020B0604030504040204" pitchFamily="50" charset="-128"/>
                <a:ea typeface="メイリオ" panose="020B0604030504040204" pitchFamily="50" charset="-128"/>
              </a:rPr>
              <a:t>27.0kg</a:t>
            </a:r>
          </a:p>
        </p:txBody>
      </p:sp>
      <p:sp>
        <p:nvSpPr>
          <p:cNvPr id="74" name="正方形/長方形 73"/>
          <p:cNvSpPr/>
          <p:nvPr/>
        </p:nvSpPr>
        <p:spPr>
          <a:xfrm>
            <a:off x="6392198" y="3058038"/>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305787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校了後</a:t>
            </a:r>
            <a:r>
              <a:rPr lang="en-US" altLang="ja-JP" sz="1000" b="0" i="0" dirty="0">
                <a:solidFill>
                  <a:schemeClr val="tx1"/>
                </a:solidFill>
                <a:effectLst/>
                <a:latin typeface="Meiryo" panose="020B0604030504040204" pitchFamily="34" charset="-128"/>
                <a:ea typeface="Meiryo" panose="020B0604030504040204" pitchFamily="34" charset="-128"/>
              </a:rPr>
              <a:t>20</a:t>
            </a:r>
            <a:r>
              <a:rPr lang="ja-JP" altLang="en-US" sz="1000" b="0" i="0">
                <a:solidFill>
                  <a:schemeClr val="tx1"/>
                </a:solidFill>
                <a:effectLst/>
                <a:latin typeface="Meiryo" panose="020B0604030504040204" pitchFamily="34" charset="-128"/>
                <a:ea typeface="Meiryo" panose="020B0604030504040204" pitchFamily="34" charset="-128"/>
              </a:rPr>
              <a:t>～</a:t>
            </a:r>
            <a:r>
              <a:rPr lang="en-US" altLang="ja-JP" sz="1000" b="0" i="0" dirty="0">
                <a:solidFill>
                  <a:schemeClr val="tx1"/>
                </a:solidFill>
                <a:effectLst/>
                <a:latin typeface="Meiryo" panose="020B0604030504040204" pitchFamily="34" charset="-128"/>
                <a:ea typeface="Meiryo" panose="020B0604030504040204" pitchFamily="34" charset="-128"/>
              </a:rPr>
              <a:t>25</a:t>
            </a:r>
            <a:r>
              <a:rPr lang="ja-JP" altLang="en-US" sz="1000" b="0" i="0">
                <a:solidFill>
                  <a:schemeClr val="tx1"/>
                </a:solidFill>
                <a:effectLst/>
                <a:latin typeface="Meiryo" panose="020B0604030504040204" pitchFamily="34" charset="-128"/>
                <a:ea typeface="Meiryo" panose="020B0604030504040204" pitchFamily="34" charset="-128"/>
              </a:rPr>
              <a:t>営業日</a:t>
            </a: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要納期確認</a:t>
            </a:r>
            <a:r>
              <a:rPr lang="en-US" altLang="ja-JP" sz="1000" b="0" i="0" dirty="0">
                <a:solidFill>
                  <a:schemeClr val="tx1"/>
                </a:solidFill>
                <a:effectLst/>
                <a:latin typeface="Meiryo" panose="020B0604030504040204" pitchFamily="34" charset="-128"/>
                <a:ea typeface="Meiryo" panose="020B0604030504040204" pitchFamily="34" charset="-128"/>
              </a:rPr>
              <a:t>)</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オリジナルデザインで作れるピクチャーパズルです。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ピクチャーパズルは子どもから大人まで楽しめるおうち時間の定番アイテムです。物販用のほか、キッズ向けのイベントや、アイドル・キャラクターを使ったキャンペーングッズなどのノベルティにも最適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41303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個装：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41287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OPP</a:t>
            </a:r>
            <a:r>
              <a:rPr lang="ja-JP" altLang="en-US" sz="1000" b="0" i="0">
                <a:solidFill>
                  <a:schemeClr val="tx1"/>
                </a:solidFill>
                <a:effectLst/>
                <a:latin typeface="Meiryo" panose="020B0604030504040204" pitchFamily="34" charset="-128"/>
                <a:ea typeface="Meiryo" panose="020B0604030504040204" pitchFamily="34" charset="-128"/>
              </a:rPr>
              <a:t>袋</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コートボール</a:t>
            </a:r>
            <a:r>
              <a:rPr lang="en-US" altLang="ja-JP" sz="1000" b="0" i="0" dirty="0">
                <a:solidFill>
                  <a:schemeClr val="tx1"/>
                </a:solidFill>
                <a:effectLst/>
                <a:latin typeface="Meiryo" panose="020B0604030504040204" pitchFamily="34" charset="-128"/>
                <a:ea typeface="Meiryo" panose="020B0604030504040204" pitchFamily="34" charset="-128"/>
              </a:rPr>
              <a:t>310</a:t>
            </a:r>
            <a:r>
              <a:rPr lang="ja-JP" altLang="en-US" sz="1000" b="0" i="0">
                <a:solidFill>
                  <a:schemeClr val="tx1"/>
                </a:solidFill>
                <a:effectLst/>
                <a:latin typeface="Meiryo" panose="020B0604030504040204" pitchFamily="34" charset="-128"/>
                <a:ea typeface="Meiryo" panose="020B0604030504040204" pitchFamily="34" charset="-128"/>
              </a:rPr>
              <a:t>ｇ</a:t>
            </a: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、チップボール</a:t>
            </a:r>
            <a:r>
              <a:rPr lang="en-US" altLang="ja-JP" sz="1000" b="0" i="0" dirty="0">
                <a:solidFill>
                  <a:schemeClr val="tx1"/>
                </a:solidFill>
                <a:effectLst/>
                <a:latin typeface="Meiryo" panose="020B0604030504040204" pitchFamily="34" charset="-128"/>
                <a:ea typeface="Meiryo" panose="020B0604030504040204" pitchFamily="34" charset="-128"/>
              </a:rPr>
              <a:t>650</a:t>
            </a:r>
            <a:r>
              <a:rPr lang="ja-JP" altLang="en-US" sz="1000" b="0" i="0">
                <a:solidFill>
                  <a:schemeClr val="tx1"/>
                </a:solidFill>
                <a:effectLst/>
                <a:latin typeface="Meiryo" panose="020B0604030504040204" pitchFamily="34" charset="-128"/>
                <a:ea typeface="Meiryo" panose="020B0604030504040204" pitchFamily="34" charset="-128"/>
              </a:rPr>
              <a:t>ｇ</a:t>
            </a: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の貼合</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本紙校正の実施を推奨しております。実施の場合、本紙校正代が別途発生いたします。（</a:t>
            </a:r>
            <a:r>
              <a:rPr lang="en-US" altLang="ja-JP" sz="1000" b="0" i="0" dirty="0">
                <a:solidFill>
                  <a:schemeClr val="tx1"/>
                </a:solidFill>
                <a:effectLst/>
                <a:latin typeface="Meiryo" panose="020B0604030504040204" pitchFamily="34" charset="-128"/>
                <a:ea typeface="Meiryo" panose="020B0604030504040204" pitchFamily="34" charset="-128"/>
              </a:rPr>
              <a:t>\50,000</a:t>
            </a:r>
            <a:r>
              <a:rPr lang="ja-JP" altLang="en-US" sz="1000" b="0" i="0">
                <a:solidFill>
                  <a:schemeClr val="tx1"/>
                </a:solidFill>
                <a:effectLst/>
                <a:latin typeface="Meiryo" panose="020B0604030504040204" pitchFamily="34" charset="-128"/>
                <a:ea typeface="Meiryo" panose="020B0604030504040204" pitchFamily="34" charset="-128"/>
              </a:rPr>
              <a:t>税別、</a:t>
            </a:r>
            <a:r>
              <a:rPr lang="en-US" altLang="ja-JP" sz="1000" b="0" i="0" dirty="0">
                <a:solidFill>
                  <a:schemeClr val="tx1"/>
                </a:solidFill>
                <a:effectLst/>
                <a:latin typeface="Meiryo" panose="020B0604030504040204" pitchFamily="34" charset="-128"/>
                <a:ea typeface="Meiryo" panose="020B0604030504040204" pitchFamily="34" charset="-128"/>
              </a:rPr>
              <a:t>5</a:t>
            </a:r>
            <a:r>
              <a:rPr lang="ja-JP" altLang="en-US" sz="1000" b="0" i="0">
                <a:solidFill>
                  <a:schemeClr val="tx1"/>
                </a:solidFill>
                <a:effectLst/>
                <a:latin typeface="Meiryo" panose="020B0604030504040204" pitchFamily="34" charset="-128"/>
                <a:ea typeface="Meiryo" panose="020B0604030504040204" pitchFamily="34" charset="-128"/>
              </a:rPr>
              <a:t>営業日）</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2" name="図 1">
            <a:extLst>
              <a:ext uri="{FF2B5EF4-FFF2-40B4-BE49-F238E27FC236}">
                <a16:creationId xmlns:a16="http://schemas.microsoft.com/office/drawing/2014/main" id="{912A9A7B-0380-D9CB-3DF3-47E113BAE0AB}"/>
              </a:ext>
            </a:extLst>
          </p:cNvPr>
          <p:cNvPicPr>
            <a:picLocks noChangeAspect="1"/>
          </p:cNvPicPr>
          <p:nvPr/>
        </p:nvPicPr>
        <p:blipFill>
          <a:blip r:embed="rId3"/>
          <a:stretch>
            <a:fillRect/>
          </a:stretch>
        </p:blipFill>
        <p:spPr>
          <a:xfrm>
            <a:off x="618155" y="755357"/>
            <a:ext cx="4775569" cy="4775569"/>
          </a:xfrm>
          <a:prstGeom prst="rect">
            <a:avLst/>
          </a:prstGeom>
        </p:spPr>
      </p:pic>
      <p:sp>
        <p:nvSpPr>
          <p:cNvPr id="12" name="正方形/長方形 11">
            <a:extLst>
              <a:ext uri="{FF2B5EF4-FFF2-40B4-BE49-F238E27FC236}">
                <a16:creationId xmlns:a16="http://schemas.microsoft.com/office/drawing/2014/main" id="{36E68618-640F-B0FC-9B56-38DEBA3C34A2}"/>
              </a:ext>
            </a:extLst>
          </p:cNvPr>
          <p:cNvSpPr/>
          <p:nvPr/>
        </p:nvSpPr>
        <p:spPr>
          <a:xfrm>
            <a:off x="6193014" y="2043969"/>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重量：</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3" name="正方形/長方形 12">
            <a:extLst>
              <a:ext uri="{FF2B5EF4-FFF2-40B4-BE49-F238E27FC236}">
                <a16:creationId xmlns:a16="http://schemas.microsoft.com/office/drawing/2014/main" id="{B6A40C69-228C-5B69-2709-DEC01B163791}"/>
              </a:ext>
            </a:extLst>
          </p:cNvPr>
          <p:cNvSpPr/>
          <p:nvPr/>
        </p:nvSpPr>
        <p:spPr>
          <a:xfrm>
            <a:off x="7289341" y="204380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約</a:t>
            </a:r>
            <a:r>
              <a:rPr lang="en-US" altLang="ja-JP" sz="1000" b="0" i="0" dirty="0">
                <a:solidFill>
                  <a:schemeClr val="tx1"/>
                </a:solidFill>
                <a:effectLst/>
                <a:latin typeface="Meiryo" panose="020B0604030504040204" pitchFamily="34" charset="-128"/>
                <a:ea typeface="Meiryo" panose="020B0604030504040204" pitchFamily="34" charset="-128"/>
              </a:rPr>
              <a:t>98g</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14" name="正方形/長方形 13">
            <a:extLst>
              <a:ext uri="{FF2B5EF4-FFF2-40B4-BE49-F238E27FC236}">
                <a16:creationId xmlns:a16="http://schemas.microsoft.com/office/drawing/2014/main" id="{21CF460F-E3CA-B932-32AC-BA0822A7A8C8}"/>
              </a:ext>
            </a:extLst>
          </p:cNvPr>
          <p:cNvSpPr/>
          <p:nvPr/>
        </p:nvSpPr>
        <p:spPr>
          <a:xfrm>
            <a:off x="6381181" y="369947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5" name="正方形/長方形 14">
            <a:extLst>
              <a:ext uri="{FF2B5EF4-FFF2-40B4-BE49-F238E27FC236}">
                <a16:creationId xmlns:a16="http://schemas.microsoft.com/office/drawing/2014/main" id="{524BC071-955F-FD2F-E773-47874CFDC0EE}"/>
              </a:ext>
            </a:extLst>
          </p:cNvPr>
          <p:cNvSpPr/>
          <p:nvPr/>
        </p:nvSpPr>
        <p:spPr>
          <a:xfrm>
            <a:off x="7289341" y="369931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100</a:t>
            </a:r>
            <a:r>
              <a:rPr lang="ja-JP" altLang="en-US" sz="1000" b="0" i="0">
                <a:solidFill>
                  <a:schemeClr val="tx1"/>
                </a:solidFill>
                <a:effectLst/>
                <a:latin typeface="Meiryo" panose="020B0604030504040204" pitchFamily="34" charset="-128"/>
                <a:ea typeface="Meiryo" panose="020B0604030504040204" pitchFamily="34" charset="-128"/>
              </a:rPr>
              <a:t>個入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17932</TotalTime>
  <Words>241</Words>
  <Application>Microsoft Macintosh PowerPoint</Application>
  <PresentationFormat>ユーザー設定</PresentationFormat>
  <Paragraphs>40</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578</cp:revision>
  <cp:lastPrinted>2021-10-13T13:51:27Z</cp:lastPrinted>
  <dcterms:created xsi:type="dcterms:W3CDTF">2013-12-25T09:34:24Z</dcterms:created>
  <dcterms:modified xsi:type="dcterms:W3CDTF">2024-11-17T18:19:24Z</dcterms:modified>
</cp:coreProperties>
</file>