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15" autoAdjust="0"/>
    <p:restoredTop sz="86375" autoAdjust="0"/>
  </p:normalViewPr>
  <p:slideViewPr>
    <p:cSldViewPr snapToObjects="1">
      <p:cViewPr varScale="1">
        <p:scale>
          <a:sx n="116" d="100"/>
          <a:sy n="116" d="100"/>
        </p:scale>
        <p:origin x="105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499" cy="4762499"/>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63656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ピクチャーパズル（</a:t>
            </a:r>
            <a:r>
              <a:rPr lang="en-US" altLang="ja-JP" sz="1600" b="1" i="0" dirty="0">
                <a:solidFill>
                  <a:srgbClr val="333333"/>
                </a:solidFill>
                <a:effectLst/>
                <a:latin typeface="Meiryo" panose="020B0604030504040204" pitchFamily="34" charset="-128"/>
                <a:ea typeface="Meiryo" panose="020B0604030504040204" pitchFamily="34" charset="-128"/>
              </a:rPr>
              <a:t>CD</a:t>
            </a:r>
            <a:r>
              <a:rPr lang="ja-JP" altLang="en-US" sz="1600" b="1" i="0">
                <a:solidFill>
                  <a:srgbClr val="333333"/>
                </a:solidFill>
                <a:effectLst/>
                <a:latin typeface="Meiryo" panose="020B0604030504040204" pitchFamily="34" charset="-128"/>
                <a:ea typeface="Meiryo" panose="020B0604030504040204" pitchFamily="34" charset="-128"/>
              </a:rPr>
              <a:t>サイズ）</a:t>
            </a:r>
            <a:r>
              <a:rPr lang="en-US" altLang="ja-JP" sz="1600" b="1" i="0" dirty="0">
                <a:solidFill>
                  <a:srgbClr val="333333"/>
                </a:solidFill>
                <a:effectLst/>
                <a:latin typeface="Meiryo" panose="020B0604030504040204" pitchFamily="34" charset="-128"/>
                <a:ea typeface="Meiryo" panose="020B0604030504040204" pitchFamily="34" charset="-128"/>
              </a:rPr>
              <a:t>25</a:t>
            </a:r>
            <a:r>
              <a:rPr lang="ja-JP" altLang="en-US" sz="1600" b="1" i="0">
                <a:solidFill>
                  <a:srgbClr val="333333"/>
                </a:solidFill>
                <a:effectLst/>
                <a:latin typeface="Meiryo" panose="020B0604030504040204" pitchFamily="34" charset="-128"/>
                <a:ea typeface="Meiryo" panose="020B0604030504040204" pitchFamily="34" charset="-128"/>
              </a:rPr>
              <a:t>ピース</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 H118×W118×D1.8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 H118×W118×D1.8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343833"/>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34367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70560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70544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コートボール</a:t>
            </a:r>
            <a:r>
              <a:rPr lang="en-US" altLang="ja-JP" sz="1000" dirty="0">
                <a:solidFill>
                  <a:schemeClr val="tx1"/>
                </a:solidFill>
                <a:latin typeface="メイリオ" panose="020B0604030504040204" pitchFamily="50" charset="-128"/>
                <a:ea typeface="メイリオ" panose="020B0604030504040204" pitchFamily="50" charset="-128"/>
              </a:rPr>
              <a:t>L</a:t>
            </a:r>
            <a:r>
              <a:rPr lang="ja-JP" altLang="en-US" sz="1000">
                <a:solidFill>
                  <a:schemeClr val="tx1"/>
                </a:solidFill>
                <a:latin typeface="メイリオ" panose="020B0604030504040204" pitchFamily="50" charset="-128"/>
                <a:ea typeface="メイリオ" panose="020B0604030504040204" pitchFamily="50" charset="-128"/>
              </a:rPr>
              <a:t>判</a:t>
            </a:r>
            <a:r>
              <a:rPr lang="en-US" altLang="ja-JP" sz="1000" dirty="0">
                <a:solidFill>
                  <a:schemeClr val="tx1"/>
                </a:solidFill>
                <a:latin typeface="メイリオ" panose="020B0604030504040204" pitchFamily="50" charset="-128"/>
                <a:ea typeface="メイリオ" panose="020B0604030504040204" pitchFamily="50" charset="-128"/>
              </a:rPr>
              <a:t>27.0kg</a:t>
            </a:r>
          </a:p>
        </p:txBody>
      </p:sp>
      <p:sp>
        <p:nvSpPr>
          <p:cNvPr id="74" name="正方形/長方形 73"/>
          <p:cNvSpPr/>
          <p:nvPr/>
        </p:nvSpPr>
        <p:spPr>
          <a:xfrm>
            <a:off x="6392198" y="306044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306028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校了後</a:t>
            </a:r>
            <a:r>
              <a:rPr lang="en-US" altLang="ja-JP" sz="1000" b="0" i="0" dirty="0">
                <a:solidFill>
                  <a:schemeClr val="tx1"/>
                </a:solidFill>
                <a:effectLst/>
                <a:latin typeface="Meiryo" panose="020B0604030504040204" pitchFamily="34" charset="-128"/>
                <a:ea typeface="Meiryo" panose="020B0604030504040204" pitchFamily="34" charset="-128"/>
              </a:rPr>
              <a:t>20</a:t>
            </a:r>
            <a:r>
              <a:rPr lang="ja-JP" altLang="en-US" sz="1000" b="0" i="0">
                <a:solidFill>
                  <a:schemeClr val="tx1"/>
                </a:solidFill>
                <a:effectLst/>
                <a:latin typeface="Meiryo" panose="020B0604030504040204" pitchFamily="34" charset="-128"/>
                <a:ea typeface="Meiryo" panose="020B0604030504040204" pitchFamily="34" charset="-128"/>
              </a:rPr>
              <a:t>～</a:t>
            </a:r>
            <a:r>
              <a:rPr lang="en-US" altLang="ja-JP" sz="1000" b="0" i="0" dirty="0">
                <a:solidFill>
                  <a:schemeClr val="tx1"/>
                </a:solidFill>
                <a:effectLst/>
                <a:latin typeface="Meiryo" panose="020B0604030504040204" pitchFamily="34" charset="-128"/>
                <a:ea typeface="Meiryo" panose="020B0604030504040204" pitchFamily="34" charset="-128"/>
              </a:rPr>
              <a:t>25</a:t>
            </a:r>
            <a:r>
              <a:rPr lang="ja-JP" altLang="en-US" sz="1000" b="0" i="0">
                <a:solidFill>
                  <a:schemeClr val="tx1"/>
                </a:solidFill>
                <a:effectLst/>
                <a:latin typeface="Meiryo" panose="020B0604030504040204" pitchFamily="34" charset="-128"/>
                <a:ea typeface="Meiryo" panose="020B0604030504040204" pitchFamily="34" charset="-128"/>
              </a:rPr>
              <a:t>営業日</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要納期確認</a:t>
            </a:r>
            <a:r>
              <a:rPr lang="en-US" altLang="ja-JP" sz="1000" b="0" i="0" dirty="0">
                <a:solidFill>
                  <a:schemeClr val="tx1"/>
                </a:solidFill>
                <a:effectLs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オリジナルデザインで作れるピクチャーパズルです。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ピクチャーパズルは子どもから大人まで楽しめるおうち時間の定番アイテムです。物販用のほか、キッズ向けのイベントや、アイドル・キャラクターを使ったキャンペーングッズなどのノベルティにも最適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41544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個装：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41528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OPP</a:t>
            </a:r>
            <a:r>
              <a:rPr lang="ja-JP" altLang="en-US" sz="1000" b="0" i="0">
                <a:solidFill>
                  <a:schemeClr val="tx1"/>
                </a:solidFill>
                <a:effectLst/>
                <a:latin typeface="Meiryo" panose="020B0604030504040204" pitchFamily="34" charset="-128"/>
                <a:ea typeface="Meiryo" panose="020B0604030504040204" pitchFamily="34" charset="-128"/>
              </a:rPr>
              <a:t>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コートボール</a:t>
            </a:r>
            <a:r>
              <a:rPr lang="en-US" altLang="ja-JP" sz="1000" b="0" i="0" dirty="0">
                <a:solidFill>
                  <a:schemeClr val="tx1"/>
                </a:solidFill>
                <a:effectLst/>
                <a:latin typeface="Meiryo" panose="020B0604030504040204" pitchFamily="34" charset="-128"/>
                <a:ea typeface="Meiryo" panose="020B0604030504040204" pitchFamily="34" charset="-128"/>
              </a:rPr>
              <a:t>310</a:t>
            </a:r>
            <a:r>
              <a:rPr lang="ja-JP" altLang="en-US" sz="1000" b="0" i="0">
                <a:solidFill>
                  <a:schemeClr val="tx1"/>
                </a:solidFill>
                <a:effectLst/>
                <a:latin typeface="Meiryo" panose="020B0604030504040204" pitchFamily="34" charset="-128"/>
                <a:ea typeface="Meiryo" panose="020B0604030504040204" pitchFamily="34" charset="-128"/>
              </a:rPr>
              <a:t>ｇのオフセット</a:t>
            </a:r>
            <a:r>
              <a:rPr lang="en-US" altLang="ja-JP" sz="1000" b="0" i="0" dirty="0">
                <a:solidFill>
                  <a:schemeClr val="tx1"/>
                </a:solidFill>
                <a:effectLst/>
                <a:latin typeface="Meiryo" panose="020B0604030504040204" pitchFamily="34" charset="-128"/>
                <a:ea typeface="Meiryo" panose="020B0604030504040204" pitchFamily="34" charset="-128"/>
              </a:rPr>
              <a:t>4</a:t>
            </a:r>
            <a:r>
              <a:rPr lang="ja-JP" altLang="en-US" sz="1000" b="0" i="0">
                <a:solidFill>
                  <a:schemeClr val="tx1"/>
                </a:solidFill>
                <a:effectLst/>
                <a:latin typeface="Meiryo" panose="020B0604030504040204" pitchFamily="34" charset="-128"/>
                <a:ea typeface="Meiryo" panose="020B0604030504040204" pitchFamily="34" charset="-128"/>
              </a:rPr>
              <a:t>色印刷と白無地の貼合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本紙校正の実施を推奨しております。実施の場合、本紙校正代が別途発生いたします。（</a:t>
            </a:r>
            <a:r>
              <a:rPr lang="en-US" altLang="ja-JP" sz="1000" b="0" i="0" dirty="0">
                <a:solidFill>
                  <a:schemeClr val="tx1"/>
                </a:solidFill>
                <a:effectLst/>
                <a:latin typeface="Meiryo" panose="020B0604030504040204" pitchFamily="34" charset="-128"/>
                <a:ea typeface="Meiryo" panose="020B0604030504040204" pitchFamily="34" charset="-128"/>
              </a:rPr>
              <a:t>\50,000</a:t>
            </a:r>
            <a:r>
              <a:rPr lang="ja-JP" altLang="en-US" sz="1000" b="0" i="0">
                <a:solidFill>
                  <a:schemeClr val="tx1"/>
                </a:solidFill>
                <a:effectLst/>
                <a:latin typeface="Meiryo" panose="020B0604030504040204" pitchFamily="34" charset="-128"/>
                <a:ea typeface="Meiryo" panose="020B0604030504040204" pitchFamily="34" charset="-128"/>
              </a:rPr>
              <a:t>税別、</a:t>
            </a:r>
            <a:r>
              <a:rPr lang="en-US" altLang="ja-JP" sz="1000" b="0" i="0" dirty="0">
                <a:solidFill>
                  <a:schemeClr val="tx1"/>
                </a:solidFill>
                <a:effectLst/>
                <a:latin typeface="Meiryo" panose="020B0604030504040204" pitchFamily="34" charset="-128"/>
                <a:ea typeface="Meiryo" panose="020B0604030504040204" pitchFamily="34" charset="-128"/>
              </a:rPr>
              <a:t>5</a:t>
            </a:r>
            <a:r>
              <a:rPr lang="ja-JP" altLang="en-US" sz="1000" b="0" i="0">
                <a:solidFill>
                  <a:schemeClr val="tx1"/>
                </a:solidFill>
                <a:effectLst/>
                <a:latin typeface="Meiryo" panose="020B0604030504040204" pitchFamily="34" charset="-128"/>
                <a:ea typeface="Meiryo" panose="020B0604030504040204" pitchFamily="34" charset="-128"/>
              </a:rPr>
              <a:t>営業日）</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2A8F8801-A2D0-32BA-D9AA-D6B1548590DC}"/>
              </a:ext>
            </a:extLst>
          </p:cNvPr>
          <p:cNvSpPr/>
          <p:nvPr/>
        </p:nvSpPr>
        <p:spPr>
          <a:xfrm>
            <a:off x="6392198" y="3712901"/>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88E7F428-9F8B-2308-20ED-9862E5C26653}"/>
              </a:ext>
            </a:extLst>
          </p:cNvPr>
          <p:cNvSpPr/>
          <p:nvPr/>
        </p:nvSpPr>
        <p:spPr>
          <a:xfrm>
            <a:off x="7300358" y="3712741"/>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400</a:t>
            </a:r>
            <a:r>
              <a:rPr lang="ja-JP" altLang="en-US" sz="1000" b="0" i="0">
                <a:solidFill>
                  <a:schemeClr val="tx1"/>
                </a:solidFill>
                <a:effectLst/>
                <a:latin typeface="Meiryo" panose="020B0604030504040204" pitchFamily="34" charset="-128"/>
                <a:ea typeface="Meiryo" panose="020B0604030504040204" pitchFamily="34" charset="-128"/>
              </a:rPr>
              <a:t>個入り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9224CE34-BEBD-B6D0-DC8E-AA29F932BB35}"/>
              </a:ext>
            </a:extLst>
          </p:cNvPr>
          <p:cNvSpPr/>
          <p:nvPr/>
        </p:nvSpPr>
        <p:spPr>
          <a:xfrm>
            <a:off x="6392198" y="203764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重量：</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AE9BD8E7-F886-DB40-DBD1-74DA7447D04B}"/>
              </a:ext>
            </a:extLst>
          </p:cNvPr>
          <p:cNvSpPr/>
          <p:nvPr/>
        </p:nvSpPr>
        <p:spPr>
          <a:xfrm>
            <a:off x="7300358" y="205011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約</a:t>
            </a:r>
            <a:r>
              <a:rPr kumimoji="1" lang="en-US" altLang="ja-JP" sz="1000" dirty="0">
                <a:solidFill>
                  <a:schemeClr val="tx1"/>
                </a:solidFill>
                <a:latin typeface="メイリオ" panose="020B0604030504040204" pitchFamily="50" charset="-128"/>
                <a:ea typeface="メイリオ" panose="020B0604030504040204" pitchFamily="50" charset="-128"/>
              </a:rPr>
              <a:t>23g</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17934</TotalTime>
  <Words>241</Words>
  <Application>Microsoft Macintosh PowerPoint</Application>
  <PresentationFormat>ユーザー設定</PresentationFormat>
  <Paragraphs>40</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573</cp:revision>
  <cp:lastPrinted>2021-10-13T13:51:27Z</cp:lastPrinted>
  <dcterms:created xsi:type="dcterms:W3CDTF">2013-12-25T09:34:24Z</dcterms:created>
  <dcterms:modified xsi:type="dcterms:W3CDTF">2024-11-17T17:51:46Z</dcterms:modified>
</cp:coreProperties>
</file>