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115" autoAdjust="0"/>
    <p:restoredTop sz="86375" autoAdjust="0"/>
  </p:normalViewPr>
  <p:slideViewPr>
    <p:cSldViewPr snapToObjects="1">
      <p:cViewPr varScale="1">
        <p:scale>
          <a:sx n="116" d="100"/>
          <a:sy n="116" d="100"/>
        </p:scale>
        <p:origin x="105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2024/11/18</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2024/11/18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2024/11/18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2024/11/18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2024/11/18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2024/11/18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2024/11/18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2024/11/18</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2024/11/18</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2024/11/18</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2024/11/18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2024/11/18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2024/11/18</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6636561"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chemeClr val="tx1"/>
                </a:solidFill>
                <a:effectLst/>
                <a:latin typeface="Meiryo" panose="020B0604030504040204" pitchFamily="34" charset="-128"/>
                <a:ea typeface="Meiryo" panose="020B0604030504040204" pitchFamily="34" charset="-128"/>
              </a:rPr>
              <a:t>ジグソーパズル（</a:t>
            </a:r>
            <a:r>
              <a:rPr lang="en-US" altLang="ja-JP" sz="1600" b="1" i="0" dirty="0">
                <a:solidFill>
                  <a:schemeClr val="tx1"/>
                </a:solidFill>
                <a:effectLst/>
                <a:latin typeface="Meiryo" panose="020B0604030504040204" pitchFamily="34" charset="-128"/>
                <a:ea typeface="Meiryo" panose="020B0604030504040204" pitchFamily="34" charset="-128"/>
              </a:rPr>
              <a:t>500x750mm</a:t>
            </a:r>
            <a:r>
              <a:rPr lang="ja-JP" altLang="en-US" sz="1600" b="1" i="0">
                <a:solidFill>
                  <a:schemeClr val="tx1"/>
                </a:solidFill>
                <a:effectLst/>
                <a:latin typeface="Meiryo" panose="020B0604030504040204" pitchFamily="34" charset="-128"/>
                <a:ea typeface="Meiryo" panose="020B0604030504040204" pitchFamily="34" charset="-128"/>
              </a:rPr>
              <a:t>）</a:t>
            </a:r>
            <a:r>
              <a:rPr lang="en-US" altLang="ja-JP" sz="1600" b="1" i="0" dirty="0">
                <a:solidFill>
                  <a:schemeClr val="tx1"/>
                </a:solidFill>
                <a:effectLst/>
                <a:latin typeface="Meiryo" panose="020B0604030504040204" pitchFamily="34" charset="-128"/>
                <a:ea typeface="Meiryo" panose="020B0604030504040204" pitchFamily="34" charset="-128"/>
              </a:rPr>
              <a:t>30</a:t>
            </a:r>
            <a:r>
              <a:rPr lang="ja-JP" altLang="en-US" sz="1600" b="1" i="0">
                <a:solidFill>
                  <a:schemeClr val="tx1"/>
                </a:solidFill>
                <a:effectLst/>
                <a:latin typeface="Meiryo" panose="020B0604030504040204" pitchFamily="34" charset="-128"/>
                <a:ea typeface="Meiryo" panose="020B0604030504040204" pitchFamily="34" charset="-128"/>
              </a:rPr>
              <a:t>ピース（ノベルティ向け）</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パズル本体</a:t>
            </a:r>
            <a:r>
              <a:rPr kumimoji="1" lang="ja-JP" altLang="en-US" sz="1000">
                <a:solidFill>
                  <a:schemeClr val="tx1"/>
                </a:solidFill>
                <a:latin typeface="メイリオ" panose="020B0604030504040204" pitchFamily="50" charset="-128"/>
                <a:ea typeface="メイリオ" panose="020B0604030504040204" pitchFamily="50" charset="-128"/>
              </a:rPr>
              <a:t>：</a:t>
            </a:r>
            <a:r>
              <a:rPr lang="en-US" altLang="ja-JP" sz="1000" b="0" i="0" dirty="0">
                <a:solidFill>
                  <a:srgbClr val="333333"/>
                </a:solidFill>
                <a:effectLst/>
                <a:latin typeface="Meiryo" panose="020B0604030504040204" pitchFamily="34" charset="-128"/>
                <a:ea typeface="Meiryo" panose="020B0604030504040204" pitchFamily="34" charset="-128"/>
              </a:rPr>
              <a:t>H500×W750×D2 mm</a:t>
            </a:r>
            <a:endParaRPr kumimoji="1" lang="en-US" altLang="ja-JP" sz="1000" dirty="0">
              <a:solidFill>
                <a:schemeClr val="tx1"/>
              </a:solidFill>
              <a:latin typeface="メイリオ" panose="020B0604030504040204" pitchFamily="50" charset="-128"/>
              <a:ea typeface="メイリオ" panose="020B0604030504040204" pitchFamily="50" charset="-128"/>
            </a:endParaRPr>
          </a:p>
          <a:p>
            <a:r>
              <a:rPr lang="ja-JP" altLang="en-US" sz="1000">
                <a:solidFill>
                  <a:schemeClr val="tx1"/>
                </a:solidFill>
                <a:latin typeface="メイリオ" panose="020B0604030504040204" pitchFamily="50" charset="-128"/>
                <a:ea typeface="メイリオ" panose="020B0604030504040204" pitchFamily="50" charset="-128"/>
              </a:rPr>
              <a:t>化粧箱：</a:t>
            </a:r>
            <a:r>
              <a:rPr lang="en-US" altLang="ja-JP" sz="1000" dirty="0">
                <a:solidFill>
                  <a:schemeClr val="tx1"/>
                </a:solidFill>
                <a:latin typeface="メイリオ" panose="020B0604030504040204" pitchFamily="50" charset="-128"/>
                <a:ea typeface="メイリオ" panose="020B0604030504040204" pitchFamily="50" charset="-128"/>
              </a:rPr>
              <a:t>H</a:t>
            </a:r>
            <a:r>
              <a:rPr lang="en-US" altLang="ja-JP" sz="1000" b="0" i="0" dirty="0">
                <a:solidFill>
                  <a:srgbClr val="333333"/>
                </a:solidFill>
                <a:effectLst/>
                <a:latin typeface="Meiryo" panose="020B0604030504040204" pitchFamily="34" charset="-128"/>
                <a:ea typeface="Meiryo" panose="020B0604030504040204" pitchFamily="34" charset="-128"/>
              </a:rPr>
              <a:t>220×</a:t>
            </a:r>
            <a:r>
              <a:rPr lang="en-US" altLang="ja-JP" sz="1000" dirty="0">
                <a:solidFill>
                  <a:srgbClr val="333333"/>
                </a:solidFill>
                <a:latin typeface="Meiryo" panose="020B0604030504040204" pitchFamily="34" charset="-128"/>
                <a:ea typeface="Meiryo" panose="020B0604030504040204" pitchFamily="34" charset="-128"/>
              </a:rPr>
              <a:t>W290</a:t>
            </a:r>
            <a:r>
              <a:rPr lang="en-US" altLang="ja-JP" sz="1000" b="0" i="0" dirty="0">
                <a:solidFill>
                  <a:srgbClr val="333333"/>
                </a:solidFill>
                <a:effectLst/>
                <a:latin typeface="Meiryo" panose="020B0604030504040204" pitchFamily="34" charset="-128"/>
                <a:ea typeface="Meiryo" panose="020B0604030504040204" pitchFamily="34" charset="-128"/>
              </a:rPr>
              <a:t>×D50 mm</a:t>
            </a:r>
            <a:endParaRPr kumimoji="1" lang="ja-JP" altLang="en-US" sz="100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321566"/>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32140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chemeClr val="tx1"/>
                </a:solidFill>
                <a:effectLst/>
                <a:latin typeface="Meiryo" panose="020B0604030504040204" pitchFamily="34" charset="-128"/>
                <a:ea typeface="Meiryo" panose="020B0604030504040204" pitchFamily="34" charset="-128"/>
              </a:rPr>
              <a:t>オフセット</a:t>
            </a:r>
            <a:r>
              <a:rPr kumimoji="1" lang="ja-JP" altLang="en-US" sz="1000">
                <a:solidFill>
                  <a:schemeClr val="tx1"/>
                </a:solidFill>
                <a:latin typeface="メイリオ" panose="020B0604030504040204" pitchFamily="50" charset="-128"/>
                <a:ea typeface="メイリオ" panose="020B0604030504040204" pitchFamily="50" charset="-128"/>
              </a:rPr>
              <a:t>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406881" y="2628618"/>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260277" y="2628458"/>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コート</a:t>
            </a:r>
            <a:r>
              <a:rPr lang="en-US" altLang="ja-JP" sz="1000" dirty="0">
                <a:solidFill>
                  <a:schemeClr val="tx1"/>
                </a:solidFill>
                <a:latin typeface="メイリオ" panose="020B0604030504040204" pitchFamily="50" charset="-128"/>
                <a:ea typeface="メイリオ" panose="020B0604030504040204" pitchFamily="50" charset="-128"/>
              </a:rPr>
              <a:t>110kg</a:t>
            </a:r>
          </a:p>
        </p:txBody>
      </p:sp>
      <p:sp>
        <p:nvSpPr>
          <p:cNvPr id="74" name="正方形/長方形 73"/>
          <p:cNvSpPr/>
          <p:nvPr/>
        </p:nvSpPr>
        <p:spPr>
          <a:xfrm>
            <a:off x="6406881" y="2972712"/>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15041" y="29725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a:t>
            </a:r>
            <a:r>
              <a:rPr lang="en-US" altLang="ja-JP" sz="1000" dirty="0">
                <a:solidFill>
                  <a:schemeClr val="tx1"/>
                </a:solidFill>
                <a:latin typeface="メイリオ" panose="020B0604030504040204" pitchFamily="50" charset="-128"/>
                <a:ea typeface="メイリオ" panose="020B0604030504040204" pitchFamily="50" charset="-128"/>
              </a:rPr>
              <a:t>15〜25</a:t>
            </a:r>
            <a:r>
              <a:rPr lang="ja-JP" altLang="en-US" sz="1000">
                <a:solidFill>
                  <a:schemeClr val="tx1"/>
                </a:solidFill>
                <a:latin typeface="メイリオ" panose="020B0604030504040204" pitchFamily="50" charset="-128"/>
                <a:ea typeface="メイリオ" panose="020B0604030504040204" pitchFamily="50" charset="-128"/>
              </a:rPr>
              <a:t>営業日（要納期確認）</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chemeClr val="tx1"/>
                </a:solidFill>
                <a:effectLst/>
                <a:latin typeface="Meiryo" panose="020B0604030504040204" pitchFamily="34" charset="-128"/>
                <a:ea typeface="Meiryo" panose="020B0604030504040204" pitchFamily="34" charset="-128"/>
              </a:rPr>
              <a:t>化粧箱入りのオリジナルデザインで作れるジグソーパズルです。ジグソーパズル本体と化粧箱のフタ部分に印刷ができます。ジグソーパズルは子どもから大人まで楽しめるおうち時間の定番アイテムです。物販用のほか、キッズ向けのイベントや、アイドル・キャラクターを使ったキャンペーングッズなどのノベルティにも最適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406881" y="3261957"/>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a:solidFill>
                  <a:schemeClr val="tx1"/>
                </a:solidFill>
                <a:latin typeface="メイリオ" panose="020B0604030504040204" pitchFamily="50" charset="-128"/>
                <a:ea typeface="メイリオ" panose="020B0604030504040204" pitchFamily="50" charset="-128"/>
              </a:rPr>
              <a:t>包装：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15041" y="3261797"/>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chemeClr val="tx1"/>
                </a:solidFill>
                <a:effectLst/>
                <a:latin typeface="Meiryo" panose="020B0604030504040204" pitchFamily="34" charset="-128"/>
                <a:ea typeface="Meiryo" panose="020B0604030504040204" pitchFamily="34" charset="-128"/>
              </a:rPr>
              <a:t>シュリンクパック</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661270"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chemeClr val="tx1"/>
                </a:solidFill>
                <a:effectLst/>
                <a:latin typeface="Meiryo" panose="020B0604030504040204" pitchFamily="34" charset="-128"/>
                <a:ea typeface="Meiryo" panose="020B0604030504040204" pitchFamily="34" charset="-128"/>
              </a:rPr>
              <a:t>片面オフセット</a:t>
            </a:r>
            <a:r>
              <a:rPr lang="en-US" altLang="ja-JP" sz="1000" b="0" i="0" dirty="0">
                <a:solidFill>
                  <a:schemeClr val="tx1"/>
                </a:solidFill>
                <a:effectLst/>
                <a:latin typeface="Meiryo" panose="020B0604030504040204" pitchFamily="34" charset="-128"/>
                <a:ea typeface="Meiryo" panose="020B0604030504040204" pitchFamily="34" charset="-128"/>
              </a:rPr>
              <a:t>4</a:t>
            </a:r>
            <a:r>
              <a:rPr lang="ja-JP" altLang="en-US" sz="1000" b="0" i="0">
                <a:solidFill>
                  <a:schemeClr val="tx1"/>
                </a:solidFill>
                <a:effectLst/>
                <a:latin typeface="Meiryo" panose="020B0604030504040204" pitchFamily="34" charset="-128"/>
                <a:ea typeface="Meiryo" panose="020B0604030504040204" pitchFamily="34" charset="-128"/>
              </a:rPr>
              <a:t>色</a:t>
            </a:r>
            <a:r>
              <a:rPr lang="en-US" altLang="ja-JP" sz="1000" b="0" i="0" dirty="0">
                <a:solidFill>
                  <a:schemeClr val="tx1"/>
                </a:solidFill>
                <a:effectLst/>
                <a:latin typeface="Meiryo" panose="020B0604030504040204" pitchFamily="34" charset="-128"/>
                <a:ea typeface="Meiryo" panose="020B0604030504040204" pitchFamily="34" charset="-128"/>
              </a:rPr>
              <a:t>+</a:t>
            </a:r>
            <a:r>
              <a:rPr lang="ja-JP" altLang="en-US" sz="1000" b="0" i="0">
                <a:solidFill>
                  <a:schemeClr val="tx1"/>
                </a:solidFill>
                <a:effectLst/>
                <a:latin typeface="Meiryo" panose="020B0604030504040204" pitchFamily="34" charset="-128"/>
                <a:ea typeface="Meiryo" panose="020B0604030504040204" pitchFamily="34" charset="-128"/>
              </a:rPr>
              <a:t>ニスとパズルボードの貼合</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chemeClr val="tx1"/>
                </a:solidFill>
                <a:effectLst/>
                <a:latin typeface="Meiryo" panose="020B0604030504040204" pitchFamily="34" charset="-128"/>
                <a:ea typeface="Meiryo" panose="020B0604030504040204" pitchFamily="34" charset="-128"/>
              </a:rPr>
              <a:t>※</a:t>
            </a:r>
            <a:r>
              <a:rPr lang="ja-JP" altLang="en-US" sz="1000" b="0" i="0">
                <a:solidFill>
                  <a:schemeClr val="tx1"/>
                </a:solidFill>
                <a:effectLst/>
                <a:latin typeface="Meiryo" panose="020B0604030504040204" pitchFamily="34" charset="-128"/>
                <a:ea typeface="Meiryo" panose="020B0604030504040204" pitchFamily="34" charset="-128"/>
              </a:rPr>
              <a:t>本紙校正の実施を推奨しております。実施の場合、本紙校正代が別途発生いたします。（パズル本体</a:t>
            </a:r>
            <a:r>
              <a:rPr lang="en-US" altLang="ja-JP" sz="1000" b="0" i="0" dirty="0">
                <a:solidFill>
                  <a:schemeClr val="tx1"/>
                </a:solidFill>
                <a:effectLst/>
                <a:latin typeface="Meiryo" panose="020B0604030504040204" pitchFamily="34" charset="-128"/>
                <a:ea typeface="Meiryo" panose="020B0604030504040204" pitchFamily="34" charset="-128"/>
              </a:rPr>
              <a:t>\50,000</a:t>
            </a:r>
            <a:r>
              <a:rPr lang="ja-JP" altLang="en-US" sz="1000" b="0" i="0">
                <a:solidFill>
                  <a:schemeClr val="tx1"/>
                </a:solidFill>
                <a:effectLst/>
                <a:latin typeface="Meiryo" panose="020B0604030504040204" pitchFamily="34" charset="-128"/>
                <a:ea typeface="Meiryo" panose="020B0604030504040204" pitchFamily="34" charset="-128"/>
              </a:rPr>
              <a:t>、箱フタ</a:t>
            </a:r>
            <a:r>
              <a:rPr lang="en-US" altLang="ja-JP" sz="1000" b="0" i="0" dirty="0">
                <a:solidFill>
                  <a:schemeClr val="tx1"/>
                </a:solidFill>
                <a:effectLst/>
                <a:latin typeface="Meiryo" panose="020B0604030504040204" pitchFamily="34" charset="-128"/>
                <a:ea typeface="Meiryo" panose="020B0604030504040204" pitchFamily="34" charset="-128"/>
              </a:rPr>
              <a:t>\50,000</a:t>
            </a:r>
            <a:r>
              <a:rPr lang="ja-JP" altLang="en-US" sz="1000" b="0" i="0">
                <a:solidFill>
                  <a:schemeClr val="tx1"/>
                </a:solidFill>
                <a:effectLst/>
                <a:latin typeface="Meiryo" panose="020B0604030504040204" pitchFamily="34" charset="-128"/>
                <a:ea typeface="Meiryo" panose="020B0604030504040204" pitchFamily="34" charset="-128"/>
              </a:rPr>
              <a:t>、実物サンプル仕上げ＋</a:t>
            </a:r>
            <a:r>
              <a:rPr lang="en-US" altLang="ja-JP" sz="1000" b="0" i="0" dirty="0">
                <a:solidFill>
                  <a:schemeClr val="tx1"/>
                </a:solidFill>
                <a:effectLst/>
                <a:latin typeface="Meiryo" panose="020B0604030504040204" pitchFamily="34" charset="-128"/>
                <a:ea typeface="Meiryo" panose="020B0604030504040204" pitchFamily="34" charset="-128"/>
              </a:rPr>
              <a:t>\50,000</a:t>
            </a:r>
            <a:r>
              <a:rPr lang="ja-JP" altLang="en-US" sz="1000" b="0" i="0">
                <a:solidFill>
                  <a:schemeClr val="tx1"/>
                </a:solidFill>
                <a:effectLst/>
                <a:latin typeface="Meiryo" panose="020B0604030504040204" pitchFamily="34" charset="-128"/>
                <a:ea typeface="Meiryo" panose="020B0604030504040204" pitchFamily="34" charset="-128"/>
              </a:rPr>
              <a:t>）</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08F148BC-8F7A-1AF0-0EE2-F38E2CEB103C}"/>
              </a:ext>
            </a:extLst>
          </p:cNvPr>
          <p:cNvSpPr/>
          <p:nvPr/>
        </p:nvSpPr>
        <p:spPr>
          <a:xfrm>
            <a:off x="6392198" y="3856917"/>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a:solidFill>
                  <a:schemeClr val="tx1"/>
                </a:solidFill>
                <a:latin typeface="メイリオ" panose="020B0604030504040204" pitchFamily="50" charset="-128"/>
                <a:ea typeface="メイリオ" panose="020B0604030504040204" pitchFamily="50" charset="-128"/>
              </a:rPr>
              <a:t>付属品：</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4" name="正方形/長方形 3">
            <a:extLst>
              <a:ext uri="{FF2B5EF4-FFF2-40B4-BE49-F238E27FC236}">
                <a16:creationId xmlns:a16="http://schemas.microsoft.com/office/drawing/2014/main" id="{8F4AA0A1-55D6-8713-3D47-C7D24F361EC9}"/>
              </a:ext>
            </a:extLst>
          </p:cNvPr>
          <p:cNvSpPr/>
          <p:nvPr/>
        </p:nvSpPr>
        <p:spPr>
          <a:xfrm>
            <a:off x="7300358" y="3845318"/>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chemeClr val="tx1"/>
                </a:solidFill>
                <a:effectLst/>
                <a:latin typeface="Meiryo" panose="020B0604030504040204" pitchFamily="34" charset="-128"/>
                <a:ea typeface="Meiryo" panose="020B0604030504040204" pitchFamily="34" charset="-128"/>
              </a:rPr>
              <a:t>のり、スポンジ、取扱説明書（</a:t>
            </a:r>
            <a:r>
              <a:rPr lang="en-US" altLang="ja-JP" sz="1000" b="0" i="0" dirty="0">
                <a:solidFill>
                  <a:schemeClr val="tx1"/>
                </a:solidFill>
                <a:effectLst/>
                <a:latin typeface="Meiryo" panose="020B0604030504040204" pitchFamily="34" charset="-128"/>
                <a:ea typeface="Meiryo" panose="020B0604030504040204" pitchFamily="34" charset="-128"/>
              </a:rPr>
              <a:t>A7</a:t>
            </a:r>
            <a:r>
              <a:rPr lang="ja-JP" altLang="en-US" sz="1000" b="0" i="0">
                <a:solidFill>
                  <a:schemeClr val="tx1"/>
                </a:solidFill>
                <a:effectLst/>
                <a:latin typeface="Meiryo" panose="020B0604030504040204" pitchFamily="34" charset="-128"/>
                <a:ea typeface="Meiryo" panose="020B0604030504040204" pitchFamily="34" charset="-128"/>
              </a:rPr>
              <a:t>サイズ、片面</a:t>
            </a:r>
            <a:r>
              <a:rPr lang="en-US" altLang="ja-JP" sz="1000" b="0" i="0" dirty="0">
                <a:solidFill>
                  <a:schemeClr val="tx1"/>
                </a:solidFill>
                <a:effectLst/>
                <a:latin typeface="Meiryo" panose="020B0604030504040204" pitchFamily="34" charset="-128"/>
                <a:ea typeface="Meiryo" panose="020B0604030504040204" pitchFamily="34" charset="-128"/>
              </a:rPr>
              <a:t>1</a:t>
            </a:r>
            <a:r>
              <a:rPr lang="ja-JP" altLang="en-US" sz="1000" b="0" i="0">
                <a:solidFill>
                  <a:schemeClr val="tx1"/>
                </a:solidFill>
                <a:effectLst/>
                <a:latin typeface="Meiryo" panose="020B0604030504040204" pitchFamily="34" charset="-128"/>
                <a:ea typeface="Meiryo" panose="020B0604030504040204" pitchFamily="34" charset="-128"/>
              </a:rPr>
              <a:t>色）</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5" name="正方形/長方形 4">
            <a:extLst>
              <a:ext uri="{FF2B5EF4-FFF2-40B4-BE49-F238E27FC236}">
                <a16:creationId xmlns:a16="http://schemas.microsoft.com/office/drawing/2014/main" id="{7AC3E4E1-273E-FC40-CB94-AFA0457CB766}"/>
              </a:ext>
            </a:extLst>
          </p:cNvPr>
          <p:cNvSpPr/>
          <p:nvPr/>
        </p:nvSpPr>
        <p:spPr>
          <a:xfrm>
            <a:off x="6204031" y="2035736"/>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a:solidFill>
                  <a:schemeClr val="tx1"/>
                </a:solidFill>
                <a:latin typeface="メイリオ" panose="020B0604030504040204" pitchFamily="50" charset="-128"/>
                <a:ea typeface="メイリオ" panose="020B0604030504040204" pitchFamily="50" charset="-128"/>
              </a:rPr>
              <a:t>重量：</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 name="正方形/長方形 5">
            <a:extLst>
              <a:ext uri="{FF2B5EF4-FFF2-40B4-BE49-F238E27FC236}">
                <a16:creationId xmlns:a16="http://schemas.microsoft.com/office/drawing/2014/main" id="{47BAEECE-6845-D531-05E2-6ED14B8D596D}"/>
              </a:ext>
            </a:extLst>
          </p:cNvPr>
          <p:cNvSpPr/>
          <p:nvPr/>
        </p:nvSpPr>
        <p:spPr>
          <a:xfrm>
            <a:off x="7300358" y="203557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約</a:t>
            </a:r>
            <a:r>
              <a:rPr kumimoji="1" lang="en-US" altLang="ja-JP" sz="1000" dirty="0">
                <a:solidFill>
                  <a:schemeClr val="tx1"/>
                </a:solidFill>
                <a:latin typeface="メイリオ" panose="020B0604030504040204" pitchFamily="50" charset="-128"/>
                <a:ea typeface="メイリオ" panose="020B0604030504040204" pitchFamily="50" charset="-128"/>
              </a:rPr>
              <a:t>800g</a:t>
            </a:r>
            <a:r>
              <a:rPr kumimoji="1" lang="ja-JP" altLang="en-US" sz="1000">
                <a:solidFill>
                  <a:schemeClr val="tx1"/>
                </a:solidFill>
                <a:latin typeface="メイリオ" panose="020B0604030504040204" pitchFamily="50" charset="-128"/>
                <a:ea typeface="メイリオ" panose="020B0604030504040204" pitchFamily="50" charset="-128"/>
              </a:rPr>
              <a:t>（パズルのみ約</a:t>
            </a:r>
            <a:r>
              <a:rPr kumimoji="1" lang="en-US" altLang="ja-JP" sz="1000" dirty="0">
                <a:solidFill>
                  <a:schemeClr val="tx1"/>
                </a:solidFill>
                <a:latin typeface="メイリオ" panose="020B0604030504040204" pitchFamily="50" charset="-128"/>
                <a:ea typeface="メイリオ" panose="020B0604030504040204" pitchFamily="50" charset="-128"/>
              </a:rPr>
              <a:t>530g</a:t>
            </a:r>
            <a:r>
              <a:rPr kumimoji="1" lang="ja-JP" altLang="en-US" sz="1000">
                <a:solidFill>
                  <a:schemeClr val="tx1"/>
                </a:solidFill>
                <a:latin typeface="メイリオ" panose="020B0604030504040204" pitchFamily="50" charset="-128"/>
                <a:ea typeface="メイリオ" panose="020B0604030504040204" pitchFamily="50" charset="-128"/>
              </a:rPr>
              <a:t>）</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 name="正方形/長方形 6">
            <a:extLst>
              <a:ext uri="{FF2B5EF4-FFF2-40B4-BE49-F238E27FC236}">
                <a16:creationId xmlns:a16="http://schemas.microsoft.com/office/drawing/2014/main" id="{A9929F03-99A4-3F35-27A7-23F1D60F5BBF}"/>
              </a:ext>
            </a:extLst>
          </p:cNvPr>
          <p:cNvSpPr/>
          <p:nvPr/>
        </p:nvSpPr>
        <p:spPr>
          <a:xfrm>
            <a:off x="6417898" y="355906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8" name="正方形/長方形 7">
            <a:extLst>
              <a:ext uri="{FF2B5EF4-FFF2-40B4-BE49-F238E27FC236}">
                <a16:creationId xmlns:a16="http://schemas.microsoft.com/office/drawing/2014/main" id="{633498AB-48E0-6C67-82F3-0F5702604B0E}"/>
              </a:ext>
            </a:extLst>
          </p:cNvPr>
          <p:cNvSpPr/>
          <p:nvPr/>
        </p:nvSpPr>
        <p:spPr>
          <a:xfrm>
            <a:off x="7326058" y="355890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000" dirty="0">
                <a:solidFill>
                  <a:schemeClr val="tx1"/>
                </a:solidFill>
                <a:latin typeface="Meiryo" panose="020B0604030504040204" pitchFamily="34" charset="-128"/>
                <a:ea typeface="Meiryo" panose="020B0604030504040204" pitchFamily="34" charset="-128"/>
              </a:rPr>
              <a:t>12</a:t>
            </a:r>
            <a:r>
              <a:rPr kumimoji="1" lang="ja-JP" altLang="en-US" sz="1000">
                <a:solidFill>
                  <a:schemeClr val="tx1"/>
                </a:solidFill>
                <a:latin typeface="Meiryo" panose="020B0604030504040204" pitchFamily="34" charset="-128"/>
                <a:ea typeface="Meiryo" panose="020B0604030504040204" pitchFamily="34" charset="-128"/>
              </a:rPr>
              <a:t>個入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pic>
        <p:nvPicPr>
          <p:cNvPr id="9" name="図 8">
            <a:extLst>
              <a:ext uri="{FF2B5EF4-FFF2-40B4-BE49-F238E27FC236}">
                <a16:creationId xmlns:a16="http://schemas.microsoft.com/office/drawing/2014/main" id="{78601122-4CE2-0D69-7FB1-8C0E4BE2FB8B}"/>
              </a:ext>
            </a:extLst>
          </p:cNvPr>
          <p:cNvPicPr>
            <a:picLocks noChangeAspect="1"/>
          </p:cNvPicPr>
          <p:nvPr/>
        </p:nvPicPr>
        <p:blipFill>
          <a:blip r:embed="rId3"/>
          <a:stretch>
            <a:fillRect/>
          </a:stretch>
        </p:blipFill>
        <p:spPr>
          <a:xfrm>
            <a:off x="653382" y="825261"/>
            <a:ext cx="4614341" cy="4614341"/>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17926</TotalTime>
  <Words>280</Words>
  <Application>Microsoft Macintosh PowerPoint</Application>
  <PresentationFormat>ユーザー設定</PresentationFormat>
  <Paragraphs>42</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566</cp:revision>
  <cp:lastPrinted>2021-10-13T13:51:27Z</cp:lastPrinted>
  <dcterms:created xsi:type="dcterms:W3CDTF">2013-12-25T09:34:24Z</dcterms:created>
  <dcterms:modified xsi:type="dcterms:W3CDTF">2024-11-17T18:43:47Z</dcterms:modified>
</cp:coreProperties>
</file>