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86375" autoAdjust="0"/>
  </p:normalViewPr>
  <p:slideViewPr>
    <p:cSldViewPr snapToObjects="1">
      <p:cViewPr varScale="1">
        <p:scale>
          <a:sx n="116" d="100"/>
          <a:sy n="116" d="100"/>
        </p:scale>
        <p:origin x="124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chemeClr val="tx1"/>
                </a:solidFill>
                <a:effectLst/>
                <a:latin typeface="Meiryo" panose="020B0604030504040204" pitchFamily="34" charset="-128"/>
                <a:ea typeface="Meiryo" panose="020B0604030504040204" pitchFamily="34" charset="-128"/>
              </a:rPr>
              <a:t>ジグソーパズル（</a:t>
            </a:r>
            <a:r>
              <a:rPr lang="en-US" altLang="ja-JP" sz="1600" b="1" i="0" dirty="0">
                <a:solidFill>
                  <a:schemeClr val="tx1"/>
                </a:solidFill>
                <a:effectLst/>
                <a:latin typeface="Meiryo" panose="020B0604030504040204" pitchFamily="34" charset="-128"/>
                <a:ea typeface="Meiryo" panose="020B0604030504040204" pitchFamily="34" charset="-128"/>
              </a:rPr>
              <a:t>B5</a:t>
            </a:r>
            <a:r>
              <a:rPr lang="ja-JP" altLang="en-US" sz="1600" b="1" i="0">
                <a:solidFill>
                  <a:schemeClr val="tx1"/>
                </a:solidFill>
                <a:effectLst/>
                <a:latin typeface="Meiryo" panose="020B0604030504040204" pitchFamily="34" charset="-128"/>
                <a:ea typeface="Meiryo" panose="020B0604030504040204" pitchFamily="34" charset="-128"/>
              </a:rPr>
              <a:t>サイズ）</a:t>
            </a:r>
            <a:r>
              <a:rPr lang="en-US" altLang="ja-JP" sz="1600" b="1" i="0" dirty="0">
                <a:solidFill>
                  <a:schemeClr val="tx1"/>
                </a:solidFill>
                <a:effectLst/>
                <a:latin typeface="Meiryo" panose="020B0604030504040204" pitchFamily="34" charset="-128"/>
                <a:ea typeface="Meiryo" panose="020B0604030504040204" pitchFamily="34" charset="-128"/>
              </a:rPr>
              <a:t>108</a:t>
            </a:r>
            <a:r>
              <a:rPr lang="ja-JP" altLang="en-US" sz="1600" b="1" i="0">
                <a:solidFill>
                  <a:schemeClr val="tx1"/>
                </a:solidFill>
                <a:effectLst/>
                <a:latin typeface="Meiryo" panose="020B0604030504040204" pitchFamily="34" charset="-128"/>
                <a:ea typeface="Meiryo" panose="020B0604030504040204" pitchFamily="34" charset="-128"/>
              </a:rPr>
              <a:t>ピース（ノベルティ向け）</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パズル本体</a:t>
            </a:r>
            <a:r>
              <a:rPr kumimoji="1" lang="ja-JP" altLang="en-US" sz="1000">
                <a:solidFill>
                  <a:schemeClr val="tx1"/>
                </a:solidFill>
                <a:latin typeface="メイリオ" panose="020B0604030504040204" pitchFamily="50" charset="-128"/>
                <a:ea typeface="メイリオ" panose="020B0604030504040204" pitchFamily="50" charset="-128"/>
              </a:rPr>
              <a:t>：</a:t>
            </a:r>
            <a:r>
              <a:rPr lang="en-US" altLang="ja-JP" sz="1000" b="0" i="0" dirty="0">
                <a:solidFill>
                  <a:srgbClr val="333333"/>
                </a:solidFill>
                <a:effectLst/>
                <a:latin typeface="Meiryo" panose="020B0604030504040204" pitchFamily="34" charset="-128"/>
                <a:ea typeface="Meiryo" panose="020B0604030504040204" pitchFamily="34" charset="-128"/>
              </a:rPr>
              <a:t>H182×W257×D2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化粧箱：</a:t>
            </a:r>
            <a:r>
              <a:rPr lang="en-US" altLang="ja-JP" sz="1000" dirty="0">
                <a:solidFill>
                  <a:schemeClr val="tx1"/>
                </a:solidFill>
                <a:latin typeface="メイリオ" panose="020B0604030504040204" pitchFamily="50" charset="-128"/>
                <a:ea typeface="メイリオ" panose="020B0604030504040204" pitchFamily="50" charset="-128"/>
              </a:rPr>
              <a:t>H</a:t>
            </a:r>
            <a:r>
              <a:rPr lang="en-US" altLang="ja-JP" sz="1000" b="0" i="0" dirty="0">
                <a:solidFill>
                  <a:srgbClr val="333333"/>
                </a:solidFill>
                <a:effectLst/>
                <a:latin typeface="Meiryo" panose="020B0604030504040204" pitchFamily="34" charset="-128"/>
                <a:ea typeface="Meiryo" panose="020B0604030504040204" pitchFamily="34" charset="-128"/>
              </a:rPr>
              <a:t>120×</a:t>
            </a:r>
            <a:r>
              <a:rPr lang="en-US" altLang="ja-JP" sz="1000" dirty="0">
                <a:solidFill>
                  <a:srgbClr val="333333"/>
                </a:solidFill>
                <a:latin typeface="Meiryo" panose="020B0604030504040204" pitchFamily="34" charset="-128"/>
                <a:ea typeface="Meiryo" panose="020B0604030504040204" pitchFamily="34" charset="-128"/>
              </a:rPr>
              <a:t>W120</a:t>
            </a:r>
            <a:r>
              <a:rPr lang="en-US" altLang="ja-JP" sz="1000" b="0" i="0" dirty="0">
                <a:solidFill>
                  <a:srgbClr val="333333"/>
                </a:solidFill>
                <a:effectLst/>
                <a:latin typeface="Meiryo" panose="020B0604030504040204" pitchFamily="34" charset="-128"/>
                <a:ea typeface="Meiryo" panose="020B0604030504040204" pitchFamily="34" charset="-128"/>
              </a:rPr>
              <a:t>×D50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25521" y="2272045"/>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21848" y="227188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406427" y="261147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14587" y="261131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406427" y="29229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14587" y="29227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a:t>
            </a:r>
            <a:r>
              <a:rPr lang="en-US" altLang="ja-JP" sz="1000" dirty="0">
                <a:solidFill>
                  <a:schemeClr val="tx1"/>
                </a:solidFill>
                <a:latin typeface="メイリオ" panose="020B0604030504040204" pitchFamily="50" charset="-128"/>
                <a:ea typeface="メイリオ" panose="020B0604030504040204" pitchFamily="50" charset="-128"/>
              </a:rPr>
              <a:t>15〜25</a:t>
            </a:r>
            <a:r>
              <a:rPr lang="ja-JP" altLang="en-US" sz="1000">
                <a:solidFill>
                  <a:schemeClr val="tx1"/>
                </a:solidFill>
                <a:latin typeface="メイリオ" panose="020B0604030504040204" pitchFamily="50" charset="-128"/>
                <a:ea typeface="メイリオ" panose="020B0604030504040204" pitchFamily="50" charset="-128"/>
              </a:rPr>
              <a:t>営業日（要納期確認）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化粧箱入りのオリジナルデザインで作れるジグソーパズルです。ジグソーパズル本体と化粧箱のフタ部分に印刷ができます。ジグソーパズルは子どもから大人まで楽しめるおうち時間の定番アイテムです。物販用のほか、キッズ向けのイベントや、アイドル・キャラクターを使ったキャンペーングッズなどのノベルティにも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406427" y="327792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包装：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14587" y="327776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シュリンクパック</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片面オフセット</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ニスとパズルボードの貼合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本紙校正の実施を推奨しております。実施の場合、本紙校正代が別途発生いたします。（パズル本体</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、箱フタ</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、実物サンプル仕上げ＋</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08F148BC-8F7A-1AF0-0EE2-F38E2CEB103C}"/>
              </a:ext>
            </a:extLst>
          </p:cNvPr>
          <p:cNvSpPr/>
          <p:nvPr/>
        </p:nvSpPr>
        <p:spPr>
          <a:xfrm>
            <a:off x="6427664" y="384005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付属品：</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8F4AA0A1-55D6-8713-3D47-C7D24F361EC9}"/>
              </a:ext>
            </a:extLst>
          </p:cNvPr>
          <p:cNvSpPr/>
          <p:nvPr/>
        </p:nvSpPr>
        <p:spPr>
          <a:xfrm>
            <a:off x="7335824" y="3828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のり、スポンジ、取扱説明書（</a:t>
            </a:r>
            <a:r>
              <a:rPr lang="en-US" altLang="ja-JP" sz="1000" b="0" i="0" dirty="0">
                <a:solidFill>
                  <a:schemeClr val="tx1"/>
                </a:solidFill>
                <a:effectLst/>
                <a:latin typeface="Meiryo" panose="020B0604030504040204" pitchFamily="34" charset="-128"/>
                <a:ea typeface="Meiryo" panose="020B0604030504040204" pitchFamily="34" charset="-128"/>
              </a:rPr>
              <a:t>A7</a:t>
            </a:r>
            <a:r>
              <a:rPr lang="ja-JP" altLang="en-US" sz="1000" b="0" i="0">
                <a:solidFill>
                  <a:schemeClr val="tx1"/>
                </a:solidFill>
                <a:effectLst/>
                <a:latin typeface="Meiryo" panose="020B0604030504040204" pitchFamily="34" charset="-128"/>
                <a:ea typeface="Meiryo" panose="020B0604030504040204" pitchFamily="34" charset="-128"/>
              </a:rPr>
              <a:t>サイズ、片面</a:t>
            </a:r>
            <a:r>
              <a:rPr lang="en-US" altLang="ja-JP" sz="1000" b="0" i="0" dirty="0">
                <a:solidFill>
                  <a:schemeClr val="tx1"/>
                </a:solidFill>
                <a:effectLst/>
                <a:latin typeface="Meiryo" panose="020B0604030504040204" pitchFamily="34" charset="-128"/>
                <a:ea typeface="Meiryo" panose="020B0604030504040204" pitchFamily="34" charset="-128"/>
              </a:rPr>
              <a:t>1</a:t>
            </a:r>
            <a:r>
              <a:rPr lang="ja-JP" altLang="en-US" sz="1000" b="0" i="0">
                <a:solidFill>
                  <a:schemeClr val="tx1"/>
                </a:solidFill>
                <a:effectLst/>
                <a:latin typeface="Meiryo" panose="020B0604030504040204" pitchFamily="34" charset="-128"/>
                <a:ea typeface="Meiryo" panose="020B0604030504040204" pitchFamily="34" charset="-128"/>
              </a:rPr>
              <a:t>色）</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4714BC7F-56D3-DC39-B17A-626B02292C27}"/>
              </a:ext>
            </a:extLst>
          </p:cNvPr>
          <p:cNvSpPr/>
          <p:nvPr/>
        </p:nvSpPr>
        <p:spPr>
          <a:xfrm>
            <a:off x="6406427" y="355335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5D9718D1-77DC-7AE8-1C19-8C0E1EE6525D}"/>
              </a:ext>
            </a:extLst>
          </p:cNvPr>
          <p:cNvSpPr/>
          <p:nvPr/>
        </p:nvSpPr>
        <p:spPr>
          <a:xfrm>
            <a:off x="7314587" y="355319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000" dirty="0">
                <a:solidFill>
                  <a:schemeClr val="tx1"/>
                </a:solidFill>
                <a:latin typeface="メイリオ" panose="020B0604030504040204" pitchFamily="50" charset="-128"/>
                <a:ea typeface="メイリオ" panose="020B0604030504040204" pitchFamily="50" charset="-128"/>
              </a:rPr>
              <a:t>48</a:t>
            </a:r>
            <a:r>
              <a:rPr kumimoji="1" lang="ja-JP" altLang="en-US" sz="1000">
                <a:solidFill>
                  <a:schemeClr val="tx1"/>
                </a:solidFill>
                <a:latin typeface="メイリオ" panose="020B0604030504040204" pitchFamily="50" charset="-128"/>
                <a:ea typeface="メイリオ" panose="020B0604030504040204" pitchFamily="50" charset="-128"/>
              </a:rPr>
              <a:t>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864AFC28-5D3A-45BE-525E-3CD5FB88C79D}"/>
              </a:ext>
            </a:extLst>
          </p:cNvPr>
          <p:cNvSpPr/>
          <p:nvPr/>
        </p:nvSpPr>
        <p:spPr>
          <a:xfrm>
            <a:off x="6214504" y="1996623"/>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5FE10A70-D35F-0C0A-5237-53E32BAE744A}"/>
              </a:ext>
            </a:extLst>
          </p:cNvPr>
          <p:cNvSpPr/>
          <p:nvPr/>
        </p:nvSpPr>
        <p:spPr>
          <a:xfrm>
            <a:off x="7310831" y="199646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約</a:t>
            </a:r>
            <a:r>
              <a:rPr lang="en-US" altLang="ja-JP" sz="1000" b="0" i="0" dirty="0">
                <a:solidFill>
                  <a:schemeClr val="tx1"/>
                </a:solidFill>
                <a:effectLst/>
                <a:latin typeface="Meiryo" panose="020B0604030504040204" pitchFamily="34" charset="-128"/>
                <a:ea typeface="Meiryo" panose="020B0604030504040204" pitchFamily="34" charset="-128"/>
              </a:rPr>
              <a:t>160g</a:t>
            </a:r>
            <a:r>
              <a:rPr lang="ja-JP" altLang="en-US" sz="1000" b="0" i="0">
                <a:solidFill>
                  <a:schemeClr val="tx1"/>
                </a:solidFill>
                <a:effectLst/>
                <a:latin typeface="Meiryo" panose="020B0604030504040204" pitchFamily="34" charset="-128"/>
                <a:ea typeface="Meiryo" panose="020B0604030504040204" pitchFamily="34" charset="-128"/>
              </a:rPr>
              <a:t>（パズルのみ約</a:t>
            </a:r>
            <a:r>
              <a:rPr lang="en-US" altLang="ja-JP" sz="1000" b="0" i="0" dirty="0">
                <a:solidFill>
                  <a:schemeClr val="tx1"/>
                </a:solidFill>
                <a:effectLst/>
                <a:latin typeface="Meiryo" panose="020B0604030504040204" pitchFamily="34" charset="-128"/>
                <a:ea typeface="Meiryo" panose="020B0604030504040204" pitchFamily="34" charset="-128"/>
              </a:rPr>
              <a:t>100g</a:t>
            </a:r>
            <a:r>
              <a:rPr lang="ja-JP" altLang="en-US" sz="1000" b="0" i="0">
                <a:solidFill>
                  <a:schemeClr val="tx1"/>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pic>
        <p:nvPicPr>
          <p:cNvPr id="9" name="図 8">
            <a:extLst>
              <a:ext uri="{FF2B5EF4-FFF2-40B4-BE49-F238E27FC236}">
                <a16:creationId xmlns:a16="http://schemas.microsoft.com/office/drawing/2014/main" id="{75B6A71C-D861-CA8C-F58B-AE2C5A436AF0}"/>
              </a:ext>
            </a:extLst>
          </p:cNvPr>
          <p:cNvPicPr>
            <a:picLocks noChangeAspect="1"/>
          </p:cNvPicPr>
          <p:nvPr/>
        </p:nvPicPr>
        <p:blipFill>
          <a:blip r:embed="rId3"/>
          <a:stretch>
            <a:fillRect/>
          </a:stretch>
        </p:blipFill>
        <p:spPr>
          <a:xfrm>
            <a:off x="793712" y="864001"/>
            <a:ext cx="4484073" cy="4484073"/>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17923</TotalTime>
  <Words>281</Words>
  <Application>Microsoft Macintosh PowerPoint</Application>
  <PresentationFormat>ユーザー設定</PresentationFormat>
  <Paragraphs>42</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2024-11-17T18:34:30Z</dcterms:modified>
</cp:coreProperties>
</file>