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15" autoAdjust="0"/>
    <p:restoredTop sz="86375" autoAdjust="0"/>
  </p:normalViewPr>
  <p:slideViewPr>
    <p:cSldViewPr snapToObjects="1">
      <p:cViewPr varScale="1">
        <p:scale>
          <a:sx n="116" d="100"/>
          <a:sy n="116"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ピクチャーパズル（ハガキサイズ）</a:t>
            </a:r>
            <a:r>
              <a:rPr lang="en-US" altLang="ja-JP" sz="1600" b="1" i="0" dirty="0">
                <a:solidFill>
                  <a:srgbClr val="333333"/>
                </a:solidFill>
                <a:effectLst/>
                <a:latin typeface="Meiryo" panose="020B0604030504040204" pitchFamily="34" charset="-128"/>
                <a:ea typeface="Meiryo" panose="020B0604030504040204" pitchFamily="34" charset="-128"/>
              </a:rPr>
              <a:t>28</a:t>
            </a:r>
            <a:r>
              <a:rPr lang="ja-JP" altLang="en-US" sz="1600" b="1" i="0">
                <a:solidFill>
                  <a:srgbClr val="333333"/>
                </a:solidFill>
                <a:effectLst/>
                <a:latin typeface="Meiryo" panose="020B0604030504040204" pitchFamily="34" charset="-128"/>
                <a:ea typeface="Meiryo" panose="020B0604030504040204" pitchFamily="34" charset="-128"/>
              </a:rPr>
              <a:t>ピース</a:t>
            </a:r>
            <a:r>
              <a:rPr lang="en-US" altLang="ja-JP" sz="1600" b="1" i="0" dirty="0">
                <a:solidFill>
                  <a:srgbClr val="333333"/>
                </a:solidFill>
                <a:effectLst/>
                <a:latin typeface="Meiryo" panose="020B0604030504040204" pitchFamily="34" charset="-128"/>
                <a:ea typeface="Meiryo" panose="020B0604030504040204" pitchFamily="34" charset="-128"/>
              </a:rPr>
              <a:t>【</a:t>
            </a:r>
            <a:r>
              <a:rPr lang="ja-JP" altLang="en-US" sz="1600" b="1" i="0">
                <a:solidFill>
                  <a:srgbClr val="333333"/>
                </a:solidFill>
                <a:effectLst/>
                <a:latin typeface="Meiryo" panose="020B0604030504040204" pitchFamily="34" charset="-128"/>
                <a:ea typeface="Meiryo" panose="020B0604030504040204" pitchFamily="34" charset="-128"/>
              </a:rPr>
              <a:t>台紙表面：絵柄有り</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H100×W150×D1.8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H100×W150×D1.8 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353257"/>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35309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1503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1487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コートボール</a:t>
            </a:r>
            <a:r>
              <a:rPr lang="en-US" altLang="ja-JP" sz="1000" dirty="0">
                <a:solidFill>
                  <a:schemeClr val="tx1"/>
                </a:solidFill>
                <a:latin typeface="メイリオ" panose="020B0604030504040204" pitchFamily="50" charset="-128"/>
                <a:ea typeface="メイリオ" panose="020B0604030504040204" pitchFamily="50" charset="-128"/>
              </a:rPr>
              <a:t>L</a:t>
            </a:r>
            <a:r>
              <a:rPr lang="ja-JP" altLang="en-US" sz="1000">
                <a:solidFill>
                  <a:schemeClr val="tx1"/>
                </a:solidFill>
                <a:latin typeface="メイリオ" panose="020B0604030504040204" pitchFamily="50" charset="-128"/>
                <a:ea typeface="メイリオ" panose="020B0604030504040204" pitchFamily="50" charset="-128"/>
              </a:rPr>
              <a:t>判</a:t>
            </a:r>
            <a:r>
              <a:rPr lang="en-US" altLang="ja-JP" sz="1000" dirty="0">
                <a:solidFill>
                  <a:schemeClr val="tx1"/>
                </a:solidFill>
                <a:latin typeface="メイリオ" panose="020B0604030504040204" pitchFamily="50" charset="-128"/>
                <a:ea typeface="メイリオ" panose="020B0604030504040204" pitchFamily="50" charset="-128"/>
              </a:rPr>
              <a:t>27.0kg</a:t>
            </a:r>
          </a:p>
        </p:txBody>
      </p:sp>
      <p:sp>
        <p:nvSpPr>
          <p:cNvPr id="74" name="正方形/長方形 73"/>
          <p:cNvSpPr/>
          <p:nvPr/>
        </p:nvSpPr>
        <p:spPr>
          <a:xfrm>
            <a:off x="6392198" y="3069870"/>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06971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校了後</a:t>
            </a:r>
            <a:r>
              <a:rPr lang="en-US" altLang="ja-JP" sz="1000" b="0" i="0" dirty="0">
                <a:solidFill>
                  <a:schemeClr val="tx1"/>
                </a:solidFill>
                <a:effectLst/>
                <a:latin typeface="Meiryo" panose="020B0604030504040204" pitchFamily="34" charset="-128"/>
                <a:ea typeface="Meiryo" panose="020B0604030504040204" pitchFamily="34" charset="-128"/>
              </a:rPr>
              <a:t>20</a:t>
            </a:r>
            <a:r>
              <a:rPr lang="ja-JP" altLang="en-US" sz="1000" b="0" i="0">
                <a:solidFill>
                  <a:schemeClr val="tx1"/>
                </a:solidFill>
                <a:effectLst/>
                <a:latin typeface="Meiryo" panose="020B0604030504040204" pitchFamily="34" charset="-128"/>
                <a:ea typeface="Meiryo" panose="020B0604030504040204" pitchFamily="34" charset="-128"/>
              </a:rPr>
              <a:t>～</a:t>
            </a:r>
            <a:r>
              <a:rPr lang="en-US" altLang="ja-JP" sz="1000" b="0" i="0" dirty="0">
                <a:solidFill>
                  <a:schemeClr val="tx1"/>
                </a:solidFill>
                <a:effectLst/>
                <a:latin typeface="Meiryo" panose="020B0604030504040204" pitchFamily="34" charset="-128"/>
                <a:ea typeface="Meiryo" panose="020B0604030504040204" pitchFamily="34" charset="-128"/>
              </a:rPr>
              <a:t>25</a:t>
            </a:r>
            <a:r>
              <a:rPr lang="ja-JP" altLang="en-US" sz="1000" b="0" i="0">
                <a:solidFill>
                  <a:schemeClr val="tx1"/>
                </a:solidFill>
                <a:effectLst/>
                <a:latin typeface="Meiryo" panose="020B0604030504040204" pitchFamily="34" charset="-128"/>
                <a:ea typeface="Meiryo" panose="020B0604030504040204" pitchFamily="34" charset="-128"/>
              </a:rPr>
              <a:t>営業日</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要納期確認</a:t>
            </a:r>
            <a:r>
              <a:rPr lang="en-US" altLang="ja-JP" sz="1000" b="0" i="0" dirty="0">
                <a:solidFill>
                  <a:schemeClr val="tx1"/>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台紙の表面にも絵柄が印刷できるピクチャーパズルです。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パズルのピースを外した状態で絵柄が見えます。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ピクチャーパズルは子どもから大人まで楽しめるおうち時間の定番アイテムです。物販用のほか、キッズ向けのイベントや、アイドル・キャラクターを使ったキャンペーングッズなどのノベルティにも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42486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個装：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42470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OPP</a:t>
            </a:r>
            <a:r>
              <a:rPr lang="ja-JP" altLang="en-US" sz="1000" b="0" i="0">
                <a:solidFill>
                  <a:schemeClr val="tx1"/>
                </a:solidFill>
                <a:effectLst/>
                <a:latin typeface="Meiryo" panose="020B0604030504040204" pitchFamily="34" charset="-128"/>
                <a:ea typeface="Meiryo" panose="020B0604030504040204" pitchFamily="34"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コートボール</a:t>
            </a:r>
            <a:r>
              <a:rPr lang="en-US" altLang="ja-JP" sz="1000" b="0" i="0" dirty="0">
                <a:solidFill>
                  <a:srgbClr val="333333"/>
                </a:solidFill>
                <a:effectLst/>
                <a:latin typeface="Meiryo" panose="020B0604030504040204" pitchFamily="34" charset="-128"/>
                <a:ea typeface="Meiryo" panose="020B0604030504040204" pitchFamily="34" charset="-128"/>
              </a:rPr>
              <a:t>310</a:t>
            </a:r>
            <a:r>
              <a:rPr lang="ja-JP" altLang="en-US" sz="1000" b="0" i="0">
                <a:solidFill>
                  <a:srgbClr val="333333"/>
                </a:solidFill>
                <a:effectLst/>
                <a:latin typeface="Meiryo" panose="020B0604030504040204" pitchFamily="34" charset="-128"/>
                <a:ea typeface="Meiryo" panose="020B0604030504040204" pitchFamily="34" charset="-128"/>
              </a:rPr>
              <a:t>ｇ</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のオフセット</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色印刷と白無地の貼合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本紙校正の実施を推奨しております。実施の場合、本紙校正代が別途発生いたします。（</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税別、</a:t>
            </a:r>
            <a:r>
              <a:rPr lang="en-US" altLang="ja-JP" sz="1000" b="0" i="0" dirty="0">
                <a:solidFill>
                  <a:schemeClr val="tx1"/>
                </a:solidFill>
                <a:effectLst/>
                <a:latin typeface="Meiryo" panose="020B0604030504040204" pitchFamily="34" charset="-128"/>
                <a:ea typeface="Meiryo" panose="020B0604030504040204" pitchFamily="34" charset="-128"/>
              </a:rPr>
              <a:t>5</a:t>
            </a:r>
            <a:r>
              <a:rPr lang="ja-JP" altLang="en-US" sz="1000" b="0" i="0">
                <a:solidFill>
                  <a:schemeClr val="tx1"/>
                </a:solidFill>
                <a:effectLst/>
                <a:latin typeface="Meiryo" panose="020B0604030504040204" pitchFamily="34" charset="-128"/>
                <a:ea typeface="Meiryo" panose="020B0604030504040204" pitchFamily="34" charset="-128"/>
              </a:rPr>
              <a:t>営業日）</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AF9E7A8D-E03C-1ECD-C419-3F5ABBB1F75C}"/>
              </a:ext>
            </a:extLst>
          </p:cNvPr>
          <p:cNvPicPr>
            <a:picLocks noChangeAspect="1"/>
          </p:cNvPicPr>
          <p:nvPr/>
        </p:nvPicPr>
        <p:blipFill>
          <a:blip r:embed="rId3"/>
          <a:stretch>
            <a:fillRect/>
          </a:stretch>
        </p:blipFill>
        <p:spPr>
          <a:xfrm>
            <a:off x="532873" y="771710"/>
            <a:ext cx="4608222" cy="4608222"/>
          </a:xfrm>
          <a:prstGeom prst="rect">
            <a:avLst/>
          </a:prstGeom>
        </p:spPr>
      </p:pic>
      <p:sp>
        <p:nvSpPr>
          <p:cNvPr id="4" name="正方形/長方形 3">
            <a:extLst>
              <a:ext uri="{FF2B5EF4-FFF2-40B4-BE49-F238E27FC236}">
                <a16:creationId xmlns:a16="http://schemas.microsoft.com/office/drawing/2014/main" id="{79F18C78-44A0-D216-FF3F-B26687706B57}"/>
              </a:ext>
            </a:extLst>
          </p:cNvPr>
          <p:cNvSpPr/>
          <p:nvPr/>
        </p:nvSpPr>
        <p:spPr>
          <a:xfrm>
            <a:off x="6204031" y="2033768"/>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0E2CCD25-4810-3603-B622-396A401CCE55}"/>
              </a:ext>
            </a:extLst>
          </p:cNvPr>
          <p:cNvSpPr/>
          <p:nvPr/>
        </p:nvSpPr>
        <p:spPr>
          <a:xfrm>
            <a:off x="7300358" y="20336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約</a:t>
            </a:r>
            <a:r>
              <a:rPr lang="en-US" altLang="ja-JP" sz="1000" dirty="0">
                <a:solidFill>
                  <a:schemeClr val="tx1"/>
                </a:solidFill>
                <a:latin typeface="Meiryo" panose="020B0604030504040204" pitchFamily="34" charset="-128"/>
                <a:ea typeface="Meiryo" panose="020B0604030504040204" pitchFamily="34" charset="-128"/>
              </a:rPr>
              <a:t>24g</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17933</TotalTime>
  <Words>262</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584</cp:revision>
  <cp:lastPrinted>2021-10-13T13:51:27Z</cp:lastPrinted>
  <dcterms:created xsi:type="dcterms:W3CDTF">2013-12-25T09:34:24Z</dcterms:created>
  <dcterms:modified xsi:type="dcterms:W3CDTF">2024-11-17T18:15:22Z</dcterms:modified>
</cp:coreProperties>
</file>