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115" autoAdjust="0"/>
    <p:restoredTop sz="86375" autoAdjust="0"/>
  </p:normalViewPr>
  <p:slideViewPr>
    <p:cSldViewPr snapToObjects="1">
      <p:cViewPr varScale="1">
        <p:scale>
          <a:sx n="116" d="100"/>
          <a:sy n="116" d="100"/>
        </p:scale>
        <p:origin x="105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2024/11/18</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2024/11/18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2024/11/18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2024/11/18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2024/11/18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2024/11/18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2024/11/18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2024/11/18</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2024/11/18</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2024/11/18</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2024/11/18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2024/11/18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2024/11/18</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6855811"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ピクチャーパズル（Ａ４サイズ）</a:t>
            </a:r>
            <a:r>
              <a:rPr lang="en-US" altLang="ja-JP" sz="1600" b="1" i="0" dirty="0">
                <a:solidFill>
                  <a:srgbClr val="333333"/>
                </a:solidFill>
                <a:effectLst/>
                <a:latin typeface="Meiryo" panose="020B0604030504040204" pitchFamily="34" charset="-128"/>
                <a:ea typeface="Meiryo" panose="020B0604030504040204" pitchFamily="34" charset="-128"/>
              </a:rPr>
              <a:t>24</a:t>
            </a:r>
            <a:r>
              <a:rPr lang="ja-JP" altLang="en-US" sz="1600" b="1" i="0">
                <a:solidFill>
                  <a:srgbClr val="333333"/>
                </a:solidFill>
                <a:effectLst/>
                <a:latin typeface="Meiryo" panose="020B0604030504040204" pitchFamily="34" charset="-128"/>
                <a:ea typeface="Meiryo" panose="020B0604030504040204" pitchFamily="34" charset="-128"/>
              </a:rPr>
              <a:t>ピース</a:t>
            </a:r>
            <a:r>
              <a:rPr lang="en-US" altLang="ja-JP" sz="1600" b="1" i="0" dirty="0">
                <a:solidFill>
                  <a:srgbClr val="333333"/>
                </a:solidFill>
                <a:effectLst/>
                <a:latin typeface="Meiryo" panose="020B0604030504040204" pitchFamily="34" charset="-128"/>
                <a:ea typeface="Meiryo" panose="020B0604030504040204" pitchFamily="34" charset="-128"/>
              </a:rPr>
              <a:t>【</a:t>
            </a:r>
            <a:r>
              <a:rPr lang="ja-JP" altLang="en-US" sz="1600" b="1" i="0">
                <a:solidFill>
                  <a:srgbClr val="333333"/>
                </a:solidFill>
                <a:effectLst/>
                <a:latin typeface="Meiryo" panose="020B0604030504040204" pitchFamily="34" charset="-128"/>
                <a:ea typeface="Meiryo" panose="020B0604030504040204" pitchFamily="34" charset="-128"/>
              </a:rPr>
              <a:t>台紙表面：絵柄有り</a:t>
            </a:r>
            <a:r>
              <a:rPr lang="en-US" altLang="ja-JP" sz="1600" b="1" i="0" dirty="0">
                <a:solidFill>
                  <a:srgbClr val="333333"/>
                </a:solidFill>
                <a:effectLst/>
                <a:latin typeface="Meiryo" panose="020B0604030504040204" pitchFamily="34" charset="-128"/>
                <a:ea typeface="Meiryo" panose="020B0604030504040204" pitchFamily="34" charset="-128"/>
              </a:rPr>
              <a:t>】</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展開：</a:t>
            </a:r>
            <a:r>
              <a:rPr lang="en-US" altLang="ja-JP" sz="1000" b="0" i="0" dirty="0">
                <a:solidFill>
                  <a:schemeClr val="tx1"/>
                </a:solidFill>
                <a:effectLst/>
                <a:latin typeface="Meiryo" panose="020B0604030504040204" pitchFamily="34" charset="-128"/>
                <a:ea typeface="Meiryo" panose="020B0604030504040204" pitchFamily="34" charset="-128"/>
              </a:rPr>
              <a:t> H205×W293×D2.7 mm</a:t>
            </a:r>
            <a:endParaRPr kumimoji="1" lang="en-US" altLang="ja-JP" sz="1000" dirty="0">
              <a:solidFill>
                <a:schemeClr val="tx1"/>
              </a:solidFill>
              <a:latin typeface="メイリオ" panose="020B0604030504040204" pitchFamily="50" charset="-128"/>
              <a:ea typeface="メイリオ" panose="020B0604030504040204" pitchFamily="50" charset="-128"/>
            </a:endParaRPr>
          </a:p>
          <a:p>
            <a:r>
              <a:rPr lang="ja-JP" altLang="en-US" sz="1000">
                <a:solidFill>
                  <a:schemeClr val="tx1"/>
                </a:solidFill>
                <a:latin typeface="メイリオ" panose="020B0604030504040204" pitchFamily="50" charset="-128"/>
                <a:ea typeface="メイリオ" panose="020B0604030504040204" pitchFamily="50" charset="-128"/>
              </a:rPr>
              <a:t>仕上：</a:t>
            </a:r>
            <a:r>
              <a:rPr lang="en-US" altLang="ja-JP" sz="1000" b="0" i="0" dirty="0">
                <a:solidFill>
                  <a:schemeClr val="tx1"/>
                </a:solidFill>
                <a:effectLst/>
                <a:latin typeface="Meiryo" panose="020B0604030504040204" pitchFamily="34" charset="-128"/>
                <a:ea typeface="Meiryo" panose="020B0604030504040204" pitchFamily="34" charset="-128"/>
              </a:rPr>
              <a:t> H205×W293×D2.7 mm</a:t>
            </a:r>
            <a:endParaRPr kumimoji="1"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353257"/>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353097"/>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chemeClr val="tx1"/>
                </a:solidFill>
                <a:effectLst/>
                <a:latin typeface="Meiryo" panose="020B0604030504040204" pitchFamily="34" charset="-128"/>
                <a:ea typeface="Meiryo" panose="020B0604030504040204" pitchFamily="34" charset="-128"/>
              </a:rPr>
              <a:t>オフセット</a:t>
            </a:r>
            <a:r>
              <a:rPr kumimoji="1" lang="ja-JP" altLang="en-US" sz="1000">
                <a:solidFill>
                  <a:schemeClr val="tx1"/>
                </a:solidFill>
                <a:latin typeface="メイリオ" panose="020B0604030504040204" pitchFamily="50" charset="-128"/>
                <a:ea typeface="メイリオ" panose="020B0604030504040204" pitchFamily="50" charset="-128"/>
              </a:rPr>
              <a:t>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715031"/>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714871"/>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コートボール</a:t>
            </a:r>
            <a:r>
              <a:rPr lang="en-US" altLang="ja-JP" sz="1000" dirty="0">
                <a:solidFill>
                  <a:schemeClr val="tx1"/>
                </a:solidFill>
                <a:latin typeface="メイリオ" panose="020B0604030504040204" pitchFamily="50" charset="-128"/>
                <a:ea typeface="メイリオ" panose="020B0604030504040204" pitchFamily="50" charset="-128"/>
              </a:rPr>
              <a:t>L</a:t>
            </a:r>
            <a:r>
              <a:rPr lang="ja-JP" altLang="en-US" sz="1000">
                <a:solidFill>
                  <a:schemeClr val="tx1"/>
                </a:solidFill>
                <a:latin typeface="メイリオ" panose="020B0604030504040204" pitchFamily="50" charset="-128"/>
                <a:ea typeface="メイリオ" panose="020B0604030504040204" pitchFamily="50" charset="-128"/>
              </a:rPr>
              <a:t>判</a:t>
            </a:r>
            <a:r>
              <a:rPr lang="en-US" altLang="ja-JP" sz="1000" dirty="0">
                <a:solidFill>
                  <a:schemeClr val="tx1"/>
                </a:solidFill>
                <a:latin typeface="メイリオ" panose="020B0604030504040204" pitchFamily="50" charset="-128"/>
                <a:ea typeface="メイリオ" panose="020B0604030504040204" pitchFamily="50" charset="-128"/>
              </a:rPr>
              <a:t>27.0kg</a:t>
            </a:r>
          </a:p>
        </p:txBody>
      </p:sp>
      <p:sp>
        <p:nvSpPr>
          <p:cNvPr id="74" name="正方形/長方形 73"/>
          <p:cNvSpPr/>
          <p:nvPr/>
        </p:nvSpPr>
        <p:spPr>
          <a:xfrm>
            <a:off x="6392198" y="3069870"/>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3069710"/>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chemeClr val="tx1"/>
                </a:solidFill>
                <a:effectLst/>
                <a:latin typeface="Meiryo" panose="020B0604030504040204" pitchFamily="34" charset="-128"/>
                <a:ea typeface="Meiryo" panose="020B0604030504040204" pitchFamily="34" charset="-128"/>
              </a:rPr>
              <a:t>校了後</a:t>
            </a:r>
            <a:r>
              <a:rPr lang="en-US" altLang="ja-JP" sz="1000" b="0" i="0" dirty="0">
                <a:solidFill>
                  <a:schemeClr val="tx1"/>
                </a:solidFill>
                <a:effectLst/>
                <a:latin typeface="Meiryo" panose="020B0604030504040204" pitchFamily="34" charset="-128"/>
                <a:ea typeface="Meiryo" panose="020B0604030504040204" pitchFamily="34" charset="-128"/>
              </a:rPr>
              <a:t>20</a:t>
            </a:r>
            <a:r>
              <a:rPr lang="ja-JP" altLang="en-US" sz="1000" b="0" i="0">
                <a:solidFill>
                  <a:schemeClr val="tx1"/>
                </a:solidFill>
                <a:effectLst/>
                <a:latin typeface="Meiryo" panose="020B0604030504040204" pitchFamily="34" charset="-128"/>
                <a:ea typeface="Meiryo" panose="020B0604030504040204" pitchFamily="34" charset="-128"/>
              </a:rPr>
              <a:t>～</a:t>
            </a:r>
            <a:r>
              <a:rPr lang="en-US" altLang="ja-JP" sz="1000" b="0" i="0" dirty="0">
                <a:solidFill>
                  <a:schemeClr val="tx1"/>
                </a:solidFill>
                <a:effectLst/>
                <a:latin typeface="Meiryo" panose="020B0604030504040204" pitchFamily="34" charset="-128"/>
                <a:ea typeface="Meiryo" panose="020B0604030504040204" pitchFamily="34" charset="-128"/>
              </a:rPr>
              <a:t>25</a:t>
            </a:r>
            <a:r>
              <a:rPr lang="ja-JP" altLang="en-US" sz="1000" b="0" i="0">
                <a:solidFill>
                  <a:schemeClr val="tx1"/>
                </a:solidFill>
                <a:effectLst/>
                <a:latin typeface="Meiryo" panose="020B0604030504040204" pitchFamily="34" charset="-128"/>
                <a:ea typeface="Meiryo" panose="020B0604030504040204" pitchFamily="34" charset="-128"/>
              </a:rPr>
              <a:t>営業日</a:t>
            </a:r>
            <a:r>
              <a:rPr lang="en-US" altLang="ja-JP" sz="1000" b="0" i="0" dirty="0">
                <a:solidFill>
                  <a:schemeClr val="tx1"/>
                </a:solidFill>
                <a:effectLst/>
                <a:latin typeface="Meiryo" panose="020B0604030504040204" pitchFamily="34" charset="-128"/>
                <a:ea typeface="Meiryo" panose="020B0604030504040204" pitchFamily="34" charset="-128"/>
              </a:rPr>
              <a:t>(</a:t>
            </a:r>
            <a:r>
              <a:rPr lang="ja-JP" altLang="en-US" sz="1000" b="0" i="0">
                <a:solidFill>
                  <a:schemeClr val="tx1"/>
                </a:solidFill>
                <a:effectLst/>
                <a:latin typeface="Meiryo" panose="020B0604030504040204" pitchFamily="34" charset="-128"/>
                <a:ea typeface="Meiryo" panose="020B0604030504040204" pitchFamily="34" charset="-128"/>
              </a:rPr>
              <a:t>要納期確認</a:t>
            </a:r>
            <a:r>
              <a:rPr lang="en-US" altLang="ja-JP" sz="1000" b="0" i="0" dirty="0">
                <a:solidFill>
                  <a:schemeClr val="tx1"/>
                </a:solidFill>
                <a:effectLst/>
                <a:latin typeface="Meiryo" panose="020B0604030504040204" pitchFamily="34" charset="-128"/>
                <a:ea typeface="Meiryo" panose="020B0604030504040204" pitchFamily="34" charset="-128"/>
              </a:rPr>
              <a:t>)</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chemeClr val="tx1"/>
                </a:solidFill>
                <a:effectLst/>
                <a:latin typeface="Meiryo" panose="020B0604030504040204" pitchFamily="34" charset="-128"/>
                <a:ea typeface="Meiryo" panose="020B0604030504040204" pitchFamily="34" charset="-128"/>
              </a:rPr>
              <a:t>台紙の表面にも絵柄が印刷できるピクチャーパズルです。</a:t>
            </a:r>
            <a:br>
              <a:rPr lang="ja-JP" altLang="en-US" sz="1000">
                <a:solidFill>
                  <a:schemeClr val="tx1"/>
                </a:solidFill>
              </a:rPr>
            </a:br>
            <a:r>
              <a:rPr lang="ja-JP" altLang="en-US" sz="1000" b="0" i="0">
                <a:solidFill>
                  <a:schemeClr val="tx1"/>
                </a:solidFill>
                <a:effectLst/>
                <a:latin typeface="Meiryo" panose="020B0604030504040204" pitchFamily="34" charset="-128"/>
                <a:ea typeface="Meiryo" panose="020B0604030504040204" pitchFamily="34" charset="-128"/>
              </a:rPr>
              <a:t>パズルのピースを外した状態で絵柄が見えます。</a:t>
            </a:r>
            <a:br>
              <a:rPr lang="ja-JP" altLang="en-US" sz="1000">
                <a:solidFill>
                  <a:schemeClr val="tx1"/>
                </a:solidFill>
              </a:rPr>
            </a:br>
            <a:r>
              <a:rPr lang="ja-JP" altLang="en-US" sz="1000" b="0" i="0">
                <a:solidFill>
                  <a:schemeClr val="tx1"/>
                </a:solidFill>
                <a:effectLst/>
                <a:latin typeface="Meiryo" panose="020B0604030504040204" pitchFamily="34" charset="-128"/>
                <a:ea typeface="Meiryo" panose="020B0604030504040204" pitchFamily="34" charset="-128"/>
              </a:rPr>
              <a:t>ピクチャーパズルは子どもから大人まで楽しめるおうち時間の定番アイテムです。物販用のほか、キッズ向けのイベントや、アイドル・キャラクターを使ったキャンペーングッズなどのノベルティにも最適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424869"/>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a:solidFill>
                  <a:schemeClr val="tx1"/>
                </a:solidFill>
                <a:latin typeface="メイリオ" panose="020B0604030504040204" pitchFamily="50" charset="-128"/>
                <a:ea typeface="メイリオ" panose="020B0604030504040204" pitchFamily="50" charset="-128"/>
              </a:rPr>
              <a:t>個装：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424709"/>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chemeClr val="tx1"/>
                </a:solidFill>
                <a:effectLst/>
                <a:latin typeface="Meiryo" panose="020B0604030504040204" pitchFamily="34" charset="-128"/>
                <a:ea typeface="Meiryo" panose="020B0604030504040204" pitchFamily="34" charset="-128"/>
              </a:rPr>
              <a:t>OPP</a:t>
            </a:r>
            <a:r>
              <a:rPr lang="ja-JP" altLang="en-US" sz="1000" b="0" i="0">
                <a:solidFill>
                  <a:schemeClr val="tx1"/>
                </a:solidFill>
                <a:effectLst/>
                <a:latin typeface="Meiryo" panose="020B0604030504040204" pitchFamily="34" charset="-128"/>
                <a:ea typeface="Meiryo" panose="020B0604030504040204" pitchFamily="34" charset="-128"/>
              </a:rPr>
              <a:t>袋</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661270"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コートボール</a:t>
            </a:r>
            <a:r>
              <a:rPr lang="en-US" altLang="ja-JP" sz="1000" b="0" i="0" dirty="0">
                <a:solidFill>
                  <a:srgbClr val="333333"/>
                </a:solidFill>
                <a:effectLst/>
                <a:latin typeface="Meiryo" panose="020B0604030504040204" pitchFamily="34" charset="-128"/>
                <a:ea typeface="Meiryo" panose="020B0604030504040204" pitchFamily="34" charset="-128"/>
              </a:rPr>
              <a:t>310</a:t>
            </a:r>
            <a:r>
              <a:rPr lang="ja-JP" altLang="en-US" sz="1000" b="0" i="0">
                <a:solidFill>
                  <a:srgbClr val="333333"/>
                </a:solidFill>
                <a:effectLst/>
                <a:latin typeface="Meiryo" panose="020B0604030504040204" pitchFamily="34" charset="-128"/>
                <a:ea typeface="Meiryo" panose="020B0604030504040204" pitchFamily="34" charset="-128"/>
              </a:rPr>
              <a:t>ｇ</a:t>
            </a: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のオフセット</a:t>
            </a:r>
            <a:r>
              <a:rPr lang="en-US" altLang="ja-JP" sz="1000" b="0" i="0" dirty="0">
                <a:solidFill>
                  <a:srgbClr val="333333"/>
                </a:solidFill>
                <a:effectLst/>
                <a:latin typeface="Meiryo" panose="020B0604030504040204" pitchFamily="34" charset="-128"/>
                <a:ea typeface="Meiryo" panose="020B0604030504040204" pitchFamily="34" charset="-128"/>
              </a:rPr>
              <a:t>4</a:t>
            </a:r>
            <a:r>
              <a:rPr lang="ja-JP" altLang="en-US" sz="1000" b="0" i="0">
                <a:solidFill>
                  <a:srgbClr val="333333"/>
                </a:solidFill>
                <a:effectLst/>
                <a:latin typeface="Meiryo" panose="020B0604030504040204" pitchFamily="34" charset="-128"/>
                <a:ea typeface="Meiryo" panose="020B0604030504040204" pitchFamily="34" charset="-128"/>
              </a:rPr>
              <a:t>色印刷と白無地の貼合</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chemeClr val="tx1"/>
                </a:solidFill>
                <a:effectLst/>
                <a:latin typeface="Meiryo" panose="020B0604030504040204" pitchFamily="34" charset="-128"/>
                <a:ea typeface="Meiryo" panose="020B0604030504040204" pitchFamily="34" charset="-128"/>
              </a:rPr>
              <a:t>※</a:t>
            </a:r>
            <a:r>
              <a:rPr lang="ja-JP" altLang="en-US" sz="1000" b="0" i="0">
                <a:solidFill>
                  <a:schemeClr val="tx1"/>
                </a:solidFill>
                <a:effectLst/>
                <a:latin typeface="Meiryo" panose="020B0604030504040204" pitchFamily="34" charset="-128"/>
                <a:ea typeface="Meiryo" panose="020B0604030504040204" pitchFamily="34" charset="-128"/>
              </a:rPr>
              <a:t>本紙校正の実施を推奨しております。実施の場合、本紙校正代が別途発生いたします。（</a:t>
            </a:r>
            <a:r>
              <a:rPr lang="en-US" altLang="ja-JP" sz="1000" b="0" i="0" dirty="0">
                <a:solidFill>
                  <a:schemeClr val="tx1"/>
                </a:solidFill>
                <a:effectLst/>
                <a:latin typeface="Meiryo" panose="020B0604030504040204" pitchFamily="34" charset="-128"/>
                <a:ea typeface="Meiryo" panose="020B0604030504040204" pitchFamily="34" charset="-128"/>
              </a:rPr>
              <a:t>\50,000</a:t>
            </a:r>
            <a:r>
              <a:rPr lang="ja-JP" altLang="en-US" sz="1000" b="0" i="0">
                <a:solidFill>
                  <a:schemeClr val="tx1"/>
                </a:solidFill>
                <a:effectLst/>
                <a:latin typeface="Meiryo" panose="020B0604030504040204" pitchFamily="34" charset="-128"/>
                <a:ea typeface="Meiryo" panose="020B0604030504040204" pitchFamily="34" charset="-128"/>
              </a:rPr>
              <a:t>税別、</a:t>
            </a:r>
            <a:r>
              <a:rPr lang="en-US" altLang="ja-JP" sz="1000" b="0" i="0" dirty="0">
                <a:solidFill>
                  <a:schemeClr val="tx1"/>
                </a:solidFill>
                <a:effectLst/>
                <a:latin typeface="Meiryo" panose="020B0604030504040204" pitchFamily="34" charset="-128"/>
                <a:ea typeface="Meiryo" panose="020B0604030504040204" pitchFamily="34" charset="-128"/>
              </a:rPr>
              <a:t>5</a:t>
            </a:r>
            <a:r>
              <a:rPr lang="ja-JP" altLang="en-US" sz="1000" b="0" i="0">
                <a:solidFill>
                  <a:schemeClr val="tx1"/>
                </a:solidFill>
                <a:effectLst/>
                <a:latin typeface="Meiryo" panose="020B0604030504040204" pitchFamily="34" charset="-128"/>
                <a:ea typeface="Meiryo" panose="020B0604030504040204" pitchFamily="34" charset="-128"/>
              </a:rPr>
              <a:t>営業日）</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674C38D0-9E97-27B5-D31B-B09DEA3172D5}"/>
              </a:ext>
            </a:extLst>
          </p:cNvPr>
          <p:cNvSpPr/>
          <p:nvPr/>
        </p:nvSpPr>
        <p:spPr>
          <a:xfrm>
            <a:off x="6204031" y="2044784"/>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a:solidFill>
                  <a:schemeClr val="tx1"/>
                </a:solidFill>
                <a:latin typeface="メイリオ" panose="020B0604030504040204" pitchFamily="50" charset="-128"/>
                <a:ea typeface="メイリオ" panose="020B0604030504040204" pitchFamily="50" charset="-128"/>
              </a:rPr>
              <a:t>重量：</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4" name="正方形/長方形 3">
            <a:extLst>
              <a:ext uri="{FF2B5EF4-FFF2-40B4-BE49-F238E27FC236}">
                <a16:creationId xmlns:a16="http://schemas.microsoft.com/office/drawing/2014/main" id="{6AA6EF59-18DF-7535-DD13-E25D91F87581}"/>
              </a:ext>
            </a:extLst>
          </p:cNvPr>
          <p:cNvSpPr/>
          <p:nvPr/>
        </p:nvSpPr>
        <p:spPr>
          <a:xfrm>
            <a:off x="7300358" y="204462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chemeClr val="tx1"/>
                </a:solidFill>
                <a:effectLst/>
                <a:latin typeface="Meiryo" panose="020B0604030504040204" pitchFamily="34" charset="-128"/>
                <a:ea typeface="Meiryo" panose="020B0604030504040204" pitchFamily="34" charset="-128"/>
              </a:rPr>
              <a:t>約</a:t>
            </a:r>
            <a:r>
              <a:rPr lang="en-US" altLang="ja-JP" sz="1000" b="0" i="0" dirty="0">
                <a:solidFill>
                  <a:schemeClr val="tx1"/>
                </a:solidFill>
                <a:effectLst/>
                <a:latin typeface="Meiryo" panose="020B0604030504040204" pitchFamily="34" charset="-128"/>
                <a:ea typeface="Meiryo" panose="020B0604030504040204" pitchFamily="34" charset="-128"/>
              </a:rPr>
              <a:t>126g</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5" name="正方形/長方形 4">
            <a:extLst>
              <a:ext uri="{FF2B5EF4-FFF2-40B4-BE49-F238E27FC236}">
                <a16:creationId xmlns:a16="http://schemas.microsoft.com/office/drawing/2014/main" id="{F863F331-4F4A-8AE1-5B82-2A06B653F250}"/>
              </a:ext>
            </a:extLst>
          </p:cNvPr>
          <p:cNvSpPr/>
          <p:nvPr/>
        </p:nvSpPr>
        <p:spPr>
          <a:xfrm>
            <a:off x="6381181" y="3744358"/>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 name="正方形/長方形 5">
            <a:extLst>
              <a:ext uri="{FF2B5EF4-FFF2-40B4-BE49-F238E27FC236}">
                <a16:creationId xmlns:a16="http://schemas.microsoft.com/office/drawing/2014/main" id="{536377CC-8B0C-BEF4-A4D0-DFAA8E0A7107}"/>
              </a:ext>
            </a:extLst>
          </p:cNvPr>
          <p:cNvSpPr/>
          <p:nvPr/>
        </p:nvSpPr>
        <p:spPr>
          <a:xfrm>
            <a:off x="7289341" y="3744198"/>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chemeClr val="tx1"/>
                </a:solidFill>
                <a:effectLst/>
                <a:latin typeface="Meiryo" panose="020B0604030504040204" pitchFamily="34" charset="-128"/>
                <a:ea typeface="Meiryo" panose="020B0604030504040204" pitchFamily="34" charset="-128"/>
              </a:rPr>
              <a:t>100</a:t>
            </a:r>
            <a:r>
              <a:rPr lang="ja-JP" altLang="en-US" sz="1000" b="0" i="0">
                <a:solidFill>
                  <a:schemeClr val="tx1"/>
                </a:solidFill>
                <a:effectLst/>
                <a:latin typeface="Meiryo" panose="020B0604030504040204" pitchFamily="34" charset="-128"/>
                <a:ea typeface="Meiryo" panose="020B0604030504040204" pitchFamily="34" charset="-128"/>
              </a:rPr>
              <a:t>個入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pic>
        <p:nvPicPr>
          <p:cNvPr id="7" name="図 6">
            <a:extLst>
              <a:ext uri="{FF2B5EF4-FFF2-40B4-BE49-F238E27FC236}">
                <a16:creationId xmlns:a16="http://schemas.microsoft.com/office/drawing/2014/main" id="{C43C57A3-8EFF-B3AF-74E3-6AEE703487C2}"/>
              </a:ext>
            </a:extLst>
          </p:cNvPr>
          <p:cNvPicPr>
            <a:picLocks noChangeAspect="1"/>
          </p:cNvPicPr>
          <p:nvPr/>
        </p:nvPicPr>
        <p:blipFill>
          <a:blip r:embed="rId3"/>
          <a:stretch>
            <a:fillRect/>
          </a:stretch>
        </p:blipFill>
        <p:spPr>
          <a:xfrm>
            <a:off x="612780" y="810588"/>
            <a:ext cx="4615959" cy="4615959"/>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17934</TotalTime>
  <Words>268</Words>
  <Application>Microsoft Macintosh PowerPoint</Application>
  <PresentationFormat>ユーザー設定</PresentationFormat>
  <Paragraphs>40</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589</cp:revision>
  <cp:lastPrinted>2021-10-13T13:51:27Z</cp:lastPrinted>
  <dcterms:created xsi:type="dcterms:W3CDTF">2013-12-25T09:34:24Z</dcterms:created>
  <dcterms:modified xsi:type="dcterms:W3CDTF">2024-11-17T18:20:59Z</dcterms:modified>
</cp:coreProperties>
</file>