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4451" autoAdjust="0"/>
    <p:restoredTop sz="86375" autoAdjust="0"/>
  </p:normalViewPr>
  <p:slideViewPr>
    <p:cSldViewPr snapToObjects="1">
      <p:cViewPr varScale="1">
        <p:scale>
          <a:sx n="116" d="100"/>
          <a:sy n="116" d="100"/>
        </p:scale>
        <p:origin x="936" y="192"/>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2024/2/21</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2024/2/21</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2024/2/21</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2024/2/21</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2024/2/21</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2024/2/21</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2024/2/21</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2024/2/21</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2024/2/21</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2024/2/21</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2024/2/21</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2024/2/21</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2024/2/21</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srcRect/>
          <a:stretch/>
        </p:blipFill>
        <p:spPr bwMode="auto">
          <a:xfrm>
            <a:off x="623660" y="963141"/>
            <a:ext cx="4762500" cy="4762500"/>
          </a:xfrm>
          <a:prstGeom prst="rect">
            <a:avLst/>
          </a:prstGeom>
          <a:noFill/>
          <a:extLst>
            <a:ext uri="{909E8E84-426E-40DD-AFC4-6F175D3DCCD1}">
              <a14:hiddenFill xmlns:a14="http://schemas.microsoft.com/office/drawing/2010/main">
                <a:solidFill>
                  <a:srgbClr val="FFFFFF"/>
                </a:solidFill>
              </a14:hiddenFill>
            </a:ext>
          </a:extLst>
        </p:spPr>
      </p:pic>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8" y="153867"/>
            <a:ext cx="5309248"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r>
              <a:rPr lang="en-US" altLang="ja-JP" sz="1600" b="1" i="0" dirty="0">
                <a:solidFill>
                  <a:srgbClr val="333333"/>
                </a:solidFill>
                <a:effectLst/>
                <a:latin typeface="Meiryo" panose="020B0604030504040204" pitchFamily="34" charset="-128"/>
                <a:ea typeface="Meiryo" panose="020B0604030504040204" pitchFamily="34" charset="-128"/>
              </a:rPr>
              <a:t>GREEN UP CYCLE(R) </a:t>
            </a:r>
            <a:r>
              <a:rPr lang="ja-JP" altLang="en-US" sz="1600" b="1" i="0">
                <a:solidFill>
                  <a:srgbClr val="333333"/>
                </a:solidFill>
                <a:effectLst/>
                <a:latin typeface="Meiryo" panose="020B0604030504040204" pitchFamily="34" charset="-128"/>
                <a:ea typeface="Meiryo" panose="020B0604030504040204" pitchFamily="34" charset="-128"/>
              </a:rPr>
              <a:t>ボタントレイ</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38728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8" y="138712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US" altLang="ja-JP" sz="1000" b="0" i="0" dirty="0">
                <a:solidFill>
                  <a:srgbClr val="333333"/>
                </a:solidFill>
                <a:effectLst/>
                <a:latin typeface="Meiryo" panose="020B0604030504040204" pitchFamily="34" charset="-128"/>
                <a:ea typeface="Meiryo" panose="020B0604030504040204" pitchFamily="34" charset="-128"/>
              </a:rPr>
              <a:t>130×130×</a:t>
            </a:r>
            <a:r>
              <a:rPr lang="ja-JP" altLang="en-US" sz="1000" b="0" i="0">
                <a:solidFill>
                  <a:srgbClr val="333333"/>
                </a:solidFill>
                <a:effectLst/>
                <a:latin typeface="Meiryo" panose="020B0604030504040204" pitchFamily="34" charset="-128"/>
                <a:ea typeface="Meiryo" panose="020B0604030504040204" pitchFamily="34" charset="-128"/>
              </a:rPr>
              <a:t>厚さ</a:t>
            </a:r>
            <a:r>
              <a:rPr lang="en-US" altLang="ja-JP" sz="1000" b="0" i="0" dirty="0">
                <a:solidFill>
                  <a:srgbClr val="333333"/>
                </a:solidFill>
                <a:effectLst/>
                <a:latin typeface="Meiryo" panose="020B0604030504040204" pitchFamily="34" charset="-128"/>
                <a:ea typeface="Meiryo" panose="020B0604030504040204" pitchFamily="34" charset="-128"/>
              </a:rPr>
              <a:t>1mm</a:t>
            </a:r>
          </a:p>
        </p:txBody>
      </p:sp>
      <p:sp>
        <p:nvSpPr>
          <p:cNvPr id="68" name="正方形/長方形 67"/>
          <p:cNvSpPr/>
          <p:nvPr/>
        </p:nvSpPr>
        <p:spPr>
          <a:xfrm>
            <a:off x="6204031" y="1742285"/>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a:solidFill>
                  <a:schemeClr val="tx1"/>
                </a:solidFill>
                <a:latin typeface="メイリオ" panose="020B0604030504040204" pitchFamily="50" charset="-128"/>
                <a:ea typeface="メイリオ" panose="020B0604030504040204" pitchFamily="50" charset="-128"/>
              </a:rPr>
              <a:t>名入れ範囲：</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174212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US" altLang="ja-JP" sz="1000" b="0" i="0" dirty="0">
                <a:solidFill>
                  <a:srgbClr val="333333"/>
                </a:solidFill>
                <a:effectLst/>
                <a:latin typeface="Meiryo" panose="020B0604030504040204" pitchFamily="34" charset="-128"/>
                <a:ea typeface="Meiryo" panose="020B0604030504040204" pitchFamily="34" charset="-128"/>
              </a:rPr>
              <a:t>45mmx25mm</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1" name="正方形/長方形 70"/>
          <p:cNvSpPr/>
          <p:nvPr/>
        </p:nvSpPr>
        <p:spPr>
          <a:xfrm>
            <a:off x="6392198" y="2104059"/>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103899"/>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b="0" i="0">
                <a:solidFill>
                  <a:srgbClr val="333333"/>
                </a:solidFill>
                <a:effectLst/>
                <a:latin typeface="Meiryo" panose="020B0604030504040204" pitchFamily="34" charset="-128"/>
                <a:ea typeface="Meiryo" panose="020B0604030504040204" pitchFamily="34" charset="-128"/>
              </a:rPr>
              <a:t>複合繊維</a:t>
            </a:r>
            <a:endParaRPr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74" name="正方形/長方形 73"/>
          <p:cNvSpPr/>
          <p:nvPr/>
        </p:nvSpPr>
        <p:spPr>
          <a:xfrm>
            <a:off x="6392198" y="2458898"/>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458738"/>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校了後中</a:t>
            </a:r>
            <a:r>
              <a:rPr lang="en-US" altLang="ja-JP" sz="1000" dirty="0">
                <a:solidFill>
                  <a:schemeClr val="tx1"/>
                </a:solidFill>
                <a:latin typeface="メイリオ" panose="020B0604030504040204" pitchFamily="50" charset="-128"/>
                <a:ea typeface="メイリオ" panose="020B0604030504040204" pitchFamily="50" charset="-128"/>
              </a:rPr>
              <a:t>20</a:t>
            </a:r>
            <a:r>
              <a:rPr lang="ja-JP" altLang="en-US" sz="1000">
                <a:solidFill>
                  <a:schemeClr val="tx1"/>
                </a:solidFill>
                <a:latin typeface="メイリオ" panose="020B0604030504040204" pitchFamily="50" charset="-128"/>
                <a:ea typeface="メイリオ" panose="020B0604030504040204" pitchFamily="50" charset="-128"/>
              </a:rPr>
              <a:t>営業</a:t>
            </a:r>
            <a:r>
              <a:rPr lang="ja-JP" altLang="en-US" sz="1000" dirty="0">
                <a:solidFill>
                  <a:schemeClr val="tx1"/>
                </a:solidFill>
                <a:latin typeface="メイリオ" panose="020B0604030504040204" pitchFamily="50" charset="-128"/>
                <a:ea typeface="メイリオ" panose="020B0604030504040204" pitchFamily="50" charset="-128"/>
              </a:rPr>
              <a:t>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b="0" i="0">
                <a:solidFill>
                  <a:srgbClr val="333333"/>
                </a:solidFill>
                <a:effectLst/>
                <a:latin typeface="Meiryo" panose="020B0604030504040204" pitchFamily="34" charset="-128"/>
                <a:ea typeface="Meiryo" panose="020B0604030504040204" pitchFamily="34" charset="-128"/>
              </a:rPr>
              <a:t>捨てられる服の生地を再利用し新たな価値観を創造する「</a:t>
            </a:r>
            <a:r>
              <a:rPr lang="en-US" altLang="ja-JP" sz="1000" b="0" i="0" dirty="0">
                <a:solidFill>
                  <a:srgbClr val="333333"/>
                </a:solidFill>
                <a:effectLst/>
                <a:latin typeface="Meiryo" panose="020B0604030504040204" pitchFamily="34" charset="-128"/>
                <a:ea typeface="Meiryo" panose="020B0604030504040204" pitchFamily="34" charset="-128"/>
              </a:rPr>
              <a:t>GREEN UP CYCLE(R)</a:t>
            </a:r>
            <a:r>
              <a:rPr lang="ja-JP" altLang="en-US" sz="1000" b="0" i="0">
                <a:solidFill>
                  <a:srgbClr val="333333"/>
                </a:solidFill>
                <a:effectLst/>
                <a:latin typeface="Meiryo" panose="020B0604030504040204" pitchFamily="34" charset="-128"/>
                <a:ea typeface="Meiryo" panose="020B0604030504040204" pitchFamily="34" charset="-128"/>
              </a:rPr>
              <a:t>」プロジェクトによって作成されたボタントレイです。</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世界的に深刻な問題となっている大量の衣料廃棄物。日本の衣料廃棄物だけでも年間</a:t>
            </a:r>
            <a:r>
              <a:rPr lang="en-US" altLang="ja-JP" sz="1000" b="0" i="0" dirty="0">
                <a:solidFill>
                  <a:srgbClr val="333333"/>
                </a:solidFill>
                <a:effectLst/>
                <a:latin typeface="Meiryo" panose="020B0604030504040204" pitchFamily="34" charset="-128"/>
                <a:ea typeface="Meiryo" panose="020B0604030504040204" pitchFamily="34" charset="-128"/>
              </a:rPr>
              <a:t>50</a:t>
            </a:r>
            <a:r>
              <a:rPr lang="ja-JP" altLang="en-US" sz="1000" b="0" i="0">
                <a:solidFill>
                  <a:srgbClr val="333333"/>
                </a:solidFill>
                <a:effectLst/>
                <a:latin typeface="Meiryo" panose="020B0604030504040204" pitchFamily="34" charset="-128"/>
                <a:ea typeface="Meiryo" panose="020B0604030504040204" pitchFamily="34" charset="-128"/>
              </a:rPr>
              <a:t>万トンを超えると推計されています。そのうち焼却・埋め立て処分されるのは</a:t>
            </a:r>
            <a:r>
              <a:rPr lang="en-US" altLang="ja-JP" sz="1000" b="0" i="0" dirty="0">
                <a:solidFill>
                  <a:srgbClr val="333333"/>
                </a:solidFill>
                <a:effectLst/>
                <a:latin typeface="Meiryo" panose="020B0604030504040204" pitchFamily="34" charset="-128"/>
                <a:ea typeface="Meiryo" panose="020B0604030504040204" pitchFamily="34" charset="-128"/>
              </a:rPr>
              <a:t>90</a:t>
            </a:r>
            <a:r>
              <a:rPr lang="ja-JP" altLang="en-US" sz="1000" b="0" i="0">
                <a:solidFill>
                  <a:srgbClr val="333333"/>
                </a:solidFill>
                <a:effectLst/>
                <a:latin typeface="Meiryo" panose="020B0604030504040204" pitchFamily="34" charset="-128"/>
                <a:ea typeface="Meiryo" panose="020B0604030504040204" pitchFamily="34" charset="-128"/>
              </a:rPr>
              <a:t>％以上といわれております。</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環境にやさしいサスティナブルなノベルティとして大変オススメなアイテムです！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013673"/>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144" name="正方形/長方形 143"/>
          <p:cNvSpPr/>
          <p:nvPr/>
        </p:nvSpPr>
        <p:spPr>
          <a:xfrm>
            <a:off x="6392198" y="2813897"/>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i="0">
                <a:solidFill>
                  <a:schemeClr val="tx1"/>
                </a:solidFill>
                <a:effectLst/>
                <a:latin typeface="Meiryo" panose="020B0604030504040204" pitchFamily="34" charset="-128"/>
                <a:ea typeface="Meiryo" panose="020B0604030504040204" pitchFamily="34" charset="-128"/>
              </a:rPr>
              <a:t>印刷</a:t>
            </a:r>
            <a:r>
              <a:rPr lang="ja-JP" altLang="en-US" sz="1050" b="1">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145" name="正方形/長方形 144"/>
          <p:cNvSpPr/>
          <p:nvPr/>
        </p:nvSpPr>
        <p:spPr>
          <a:xfrm>
            <a:off x="7300358" y="2813737"/>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US" altLang="ja-JP" sz="1000" b="0" i="0" dirty="0">
                <a:solidFill>
                  <a:schemeClr val="tx1"/>
                </a:solidFill>
                <a:effectLst/>
                <a:latin typeface="Meiryo" panose="020B0604030504040204" pitchFamily="34" charset="-128"/>
                <a:ea typeface="Meiryo" panose="020B0604030504040204" pitchFamily="34" charset="-128"/>
              </a:rPr>
              <a:t>1</a:t>
            </a:r>
            <a:r>
              <a:rPr lang="ja-JP" altLang="en-US" sz="1000" b="0" i="0">
                <a:solidFill>
                  <a:schemeClr val="tx1"/>
                </a:solidFill>
                <a:effectLst/>
                <a:latin typeface="Meiryo" panose="020B0604030504040204" pitchFamily="34" charset="-128"/>
                <a:ea typeface="Meiryo" panose="020B0604030504040204" pitchFamily="34" charset="-128"/>
              </a:rPr>
              <a:t>色シルク印刷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27961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49" name="正方形/長方形 48"/>
          <p:cNvSpPr/>
          <p:nvPr/>
        </p:nvSpPr>
        <p:spPr>
          <a:xfrm>
            <a:off x="6240655" y="6359166"/>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en-US" altLang="ja-JP" sz="1000" b="0" i="0" dirty="0">
                <a:solidFill>
                  <a:schemeClr val="tx1"/>
                </a:solidFill>
                <a:effectLst/>
                <a:latin typeface="Meiryo" panose="020B0604030504040204" pitchFamily="34" charset="-128"/>
                <a:ea typeface="Meiryo" panose="020B0604030504040204" pitchFamily="34" charset="-128"/>
              </a:rPr>
              <a:t>※</a:t>
            </a:r>
            <a:r>
              <a:rPr lang="ja-JP" altLang="en-US" sz="1000" b="0" i="0">
                <a:solidFill>
                  <a:schemeClr val="tx1"/>
                </a:solidFill>
                <a:effectLst/>
                <a:latin typeface="Meiryo" panose="020B0604030504040204" pitchFamily="34" charset="-128"/>
                <a:ea typeface="Meiryo" panose="020B0604030504040204" pitchFamily="34" charset="-128"/>
              </a:rPr>
              <a:t>印刷色（</a:t>
            </a:r>
            <a:r>
              <a:rPr lang="en-US" altLang="ja-JP" sz="1000" b="0" i="0" dirty="0">
                <a:solidFill>
                  <a:schemeClr val="tx1"/>
                </a:solidFill>
                <a:effectLst/>
                <a:latin typeface="Meiryo" panose="020B0604030504040204" pitchFamily="34" charset="-128"/>
                <a:ea typeface="Meiryo" panose="020B0604030504040204" pitchFamily="34" charset="-128"/>
              </a:rPr>
              <a:t>DIC</a:t>
            </a:r>
            <a:r>
              <a:rPr lang="ja-JP" altLang="en-US" sz="1000" b="0" i="0">
                <a:solidFill>
                  <a:schemeClr val="tx1"/>
                </a:solidFill>
                <a:effectLst/>
                <a:latin typeface="Meiryo" panose="020B0604030504040204" pitchFamily="34" charset="-128"/>
                <a:ea typeface="Meiryo" panose="020B0604030504040204" pitchFamily="34" charset="-128"/>
              </a:rPr>
              <a:t>番号）はテンプレート内にてご指定ください。</a:t>
            </a:r>
            <a:endParaRPr lang="en-US" altLang="ja-JP" sz="1000" b="0" i="0" dirty="0">
              <a:solidFill>
                <a:schemeClr val="tx1"/>
              </a:solidFill>
              <a:effectLst/>
              <a:latin typeface="Meiryo" panose="020B0604030504040204" pitchFamily="34" charset="-128"/>
              <a:ea typeface="Meiryo" panose="020B0604030504040204" pitchFamily="34" charset="-128"/>
            </a:endParaRPr>
          </a:p>
          <a:p>
            <a:r>
              <a:rPr lang="en-US" altLang="ja-JP" sz="1000" b="0" i="0" dirty="0">
                <a:solidFill>
                  <a:schemeClr val="tx1"/>
                </a:solidFill>
                <a:effectLst/>
                <a:latin typeface="Meiryo" panose="020B0604030504040204" pitchFamily="34" charset="-128"/>
                <a:ea typeface="Meiryo" panose="020B0604030504040204" pitchFamily="34" charset="-128"/>
              </a:rPr>
              <a:t>※</a:t>
            </a:r>
            <a:r>
              <a:rPr lang="ja-JP" altLang="en-US" sz="1000" b="0" i="0">
                <a:solidFill>
                  <a:schemeClr val="tx1"/>
                </a:solidFill>
                <a:effectLst/>
                <a:latin typeface="Meiryo" panose="020B0604030504040204" pitchFamily="34" charset="-128"/>
                <a:ea typeface="Meiryo" panose="020B0604030504040204" pitchFamily="34" charset="-128"/>
              </a:rPr>
              <a:t>リサイクル素材のため特性上商品画像とは異なる場合がございます。ご了承の上ご注文いただきますようお願いいたします。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2" name="正方形/長方形 1">
            <a:extLst>
              <a:ext uri="{FF2B5EF4-FFF2-40B4-BE49-F238E27FC236}">
                <a16:creationId xmlns:a16="http://schemas.microsoft.com/office/drawing/2014/main" id="{6048442A-31C7-9AF1-DF64-953FC4ACFB30}"/>
              </a:ext>
            </a:extLst>
          </p:cNvPr>
          <p:cNvSpPr/>
          <p:nvPr/>
        </p:nvSpPr>
        <p:spPr>
          <a:xfrm>
            <a:off x="6392198" y="3133512"/>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i="0">
                <a:solidFill>
                  <a:schemeClr val="tx1"/>
                </a:solidFill>
                <a:effectLst/>
                <a:latin typeface="Meiryo" panose="020B0604030504040204" pitchFamily="34" charset="-128"/>
                <a:ea typeface="Meiryo" panose="020B0604030504040204" pitchFamily="34" charset="-128"/>
              </a:rPr>
              <a:t>原産国</a:t>
            </a:r>
            <a:r>
              <a:rPr lang="ja-JP" altLang="en-US" sz="1050" b="1">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4" name="正方形/長方形 3">
            <a:extLst>
              <a:ext uri="{FF2B5EF4-FFF2-40B4-BE49-F238E27FC236}">
                <a16:creationId xmlns:a16="http://schemas.microsoft.com/office/drawing/2014/main" id="{48F113DC-9189-3CDC-C49C-0BCE0E21A2AF}"/>
              </a:ext>
            </a:extLst>
          </p:cNvPr>
          <p:cNvSpPr/>
          <p:nvPr/>
        </p:nvSpPr>
        <p:spPr>
          <a:xfrm>
            <a:off x="7300358" y="313335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b="0" i="0">
                <a:solidFill>
                  <a:schemeClr val="tx1"/>
                </a:solidFill>
                <a:effectLst/>
                <a:latin typeface="Meiryo" panose="020B0604030504040204" pitchFamily="34" charset="-128"/>
                <a:ea typeface="Meiryo" panose="020B0604030504040204" pitchFamily="34" charset="-128"/>
              </a:rPr>
              <a:t>日本</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5" name="正方形/長方形 4">
            <a:extLst>
              <a:ext uri="{FF2B5EF4-FFF2-40B4-BE49-F238E27FC236}">
                <a16:creationId xmlns:a16="http://schemas.microsoft.com/office/drawing/2014/main" id="{1C8AE354-2062-789D-9702-A320D11CED0A}"/>
              </a:ext>
            </a:extLst>
          </p:cNvPr>
          <p:cNvSpPr/>
          <p:nvPr/>
        </p:nvSpPr>
        <p:spPr>
          <a:xfrm>
            <a:off x="5973047" y="3508086"/>
            <a:ext cx="1327312"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i="0">
                <a:solidFill>
                  <a:schemeClr val="tx1"/>
                </a:solidFill>
                <a:effectLst/>
                <a:latin typeface="Meiryo" panose="020B0604030504040204" pitchFamily="34" charset="-128"/>
                <a:ea typeface="Meiryo" panose="020B0604030504040204" pitchFamily="34" charset="-128"/>
              </a:rPr>
              <a:t>カートン入数</a:t>
            </a:r>
            <a:r>
              <a:rPr lang="ja-JP" altLang="en-US" sz="1050" b="1">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 name="正方形/長方形 5">
            <a:extLst>
              <a:ext uri="{FF2B5EF4-FFF2-40B4-BE49-F238E27FC236}">
                <a16:creationId xmlns:a16="http://schemas.microsoft.com/office/drawing/2014/main" id="{0F90438C-46DC-F121-6717-D2131021D85D}"/>
              </a:ext>
            </a:extLst>
          </p:cNvPr>
          <p:cNvSpPr/>
          <p:nvPr/>
        </p:nvSpPr>
        <p:spPr>
          <a:xfrm>
            <a:off x="7300358" y="3507927"/>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US" altLang="ja-JP" sz="1000" b="0" i="0">
                <a:solidFill>
                  <a:schemeClr val="tx1"/>
                </a:solidFill>
                <a:effectLst/>
                <a:latin typeface="Meiryo" panose="020B0604030504040204" pitchFamily="34" charset="-128"/>
                <a:ea typeface="Meiryo" panose="020B0604030504040204" pitchFamily="34" charset="-128"/>
              </a:rPr>
              <a:t>100</a:t>
            </a:r>
            <a:r>
              <a:rPr lang="ja-JP" altLang="en-US" sz="1000" b="0" i="0">
                <a:solidFill>
                  <a:schemeClr val="tx1"/>
                </a:solidFill>
                <a:effectLst/>
                <a:latin typeface="Meiryo" panose="020B0604030504040204" pitchFamily="34" charset="-128"/>
                <a:ea typeface="Meiryo" panose="020B0604030504040204" pitchFamily="34" charset="-128"/>
              </a:rPr>
              <a:t>個</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17940</TotalTime>
  <Words>257</Words>
  <Application>Microsoft Macintosh PowerPoint</Application>
  <PresentationFormat>ユーザー設定</PresentationFormat>
  <Paragraphs>38</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Meiryo</vt:lpstr>
      <vt:lpstr>Meiryo</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569</cp:revision>
  <cp:lastPrinted>2021-10-13T13:51:27Z</cp:lastPrinted>
  <dcterms:created xsi:type="dcterms:W3CDTF">2013-12-25T09:34:24Z</dcterms:created>
  <dcterms:modified xsi:type="dcterms:W3CDTF">2024-02-21T08:48:19Z</dcterms:modified>
</cp:coreProperties>
</file>