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62" autoAdjust="0"/>
    <p:restoredTop sz="86375" autoAdjust="0"/>
  </p:normalViewPr>
  <p:slideViewPr>
    <p:cSldViewPr snapToObjects="1">
      <p:cViewPr varScale="1">
        <p:scale>
          <a:sx n="119" d="100"/>
          <a:sy n="119" d="100"/>
        </p:scale>
        <p:origin x="61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2024/4/1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b="0" i="0">
                <a:solidFill>
                  <a:srgbClr val="333333"/>
                </a:solidFill>
                <a:effectLst/>
                <a:highlight>
                  <a:srgbClr val="FFFFFF"/>
                </a:highlight>
                <a:latin typeface="Meiryo" panose="020B0604030504040204" pitchFamily="34" charset="-128"/>
                <a:ea typeface="Meiryo" panose="020B0604030504040204" pitchFamily="34" charset="-128"/>
              </a:rPr>
              <a:t>キャラメル箱は上下に差込みの蓋がついた最も基本的なパッケージ箱の形状となります。ボトル型容器が収まるキャラメル箱です。</a:t>
            </a:r>
            <a:br>
              <a:rPr lang="ja-JP" altLang="en-US"/>
            </a:br>
            <a:r>
              <a:rPr lang="ja-JP" altLang="en-US" b="0" i="0">
                <a:solidFill>
                  <a:srgbClr val="333333"/>
                </a:solidFill>
                <a:effectLst/>
                <a:highlight>
                  <a:srgbClr val="FFFFFF"/>
                </a:highlight>
                <a:latin typeface="Meiryo" panose="020B0604030504040204" pitchFamily="34" charset="-128"/>
                <a:ea typeface="Meiryo" panose="020B0604030504040204" pitchFamily="34" charset="-128"/>
              </a:rPr>
              <a:t>蓋面と底面は手作業で差し込む形状です。側面</a:t>
            </a:r>
            <a:r>
              <a:rPr lang="en-US" altLang="ja-JP"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b="0" i="0">
                <a:solidFill>
                  <a:srgbClr val="333333"/>
                </a:solidFill>
                <a:effectLst/>
                <a:highlight>
                  <a:srgbClr val="FFFFFF"/>
                </a:highlight>
                <a:latin typeface="Meiryo" panose="020B0604030504040204" pitchFamily="34" charset="-128"/>
                <a:ea typeface="Meiryo" panose="020B0604030504040204" pitchFamily="34" charset="-128"/>
              </a:rPr>
              <a:t>箇所貼り合わせて畳んだ状態で納品いたします。</a:t>
            </a:r>
            <a:br>
              <a:rPr lang="ja-JP" altLang="en-US"/>
            </a:br>
            <a:r>
              <a:rPr lang="ja-JP" altLang="en-US" b="0" i="0">
                <a:solidFill>
                  <a:srgbClr val="333333"/>
                </a:solidFill>
                <a:effectLst/>
                <a:highlight>
                  <a:srgbClr val="FFFFFF"/>
                </a:highlight>
                <a:latin typeface="Meiryo" panose="020B0604030504040204" pitchFamily="34" charset="-128"/>
                <a:ea typeface="Meiryo" panose="020B0604030504040204" pitchFamily="34" charset="-128"/>
              </a:rPr>
              <a:t>質感を上げるために、表面に</a:t>
            </a:r>
            <a:r>
              <a:rPr lang="en" altLang="ja-JP"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b="0" i="0">
                <a:solidFill>
                  <a:srgbClr val="333333"/>
                </a:solidFill>
                <a:effectLst/>
                <a:highlight>
                  <a:srgbClr val="FFFFFF"/>
                </a:highlight>
                <a:latin typeface="Meiryo" panose="020B0604030504040204" pitchFamily="34" charset="-128"/>
                <a:ea typeface="Meiryo" panose="020B0604030504040204" pitchFamily="34" charset="-128"/>
              </a:rPr>
              <a:t>グロスニスまたは</a:t>
            </a:r>
            <a:r>
              <a:rPr lang="en" altLang="ja-JP"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b="0" i="0">
                <a:solidFill>
                  <a:srgbClr val="333333"/>
                </a:solidFill>
                <a:effectLst/>
                <a:highlight>
                  <a:srgbClr val="FFFFFF"/>
                </a:highlight>
                <a:latin typeface="Meiryo" panose="020B0604030504040204" pitchFamily="34" charset="-128"/>
                <a:ea typeface="Meiryo" panose="020B0604030504040204" pitchFamily="34" charset="-128"/>
              </a:rPr>
              <a:t>マットニスを引くことをおススメします。（オプション）</a:t>
            </a:r>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2024/4/1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2024/4/1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2024/4/1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2024/4/1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2024/4/1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2024/4/1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2024/4/1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2024/4/1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2024/4/1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2024/4/1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2024/4/1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2024/4/1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350286" y="175532"/>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組箱 </a:t>
            </a:r>
            <a:r>
              <a:rPr lang="en" altLang="ja-JP" sz="1600" b="1" i="0" dirty="0">
                <a:solidFill>
                  <a:srgbClr val="333333"/>
                </a:solidFill>
                <a:effectLst/>
                <a:highlight>
                  <a:srgbClr val="FFFFFF"/>
                </a:highlight>
                <a:latin typeface="Meiryo" panose="020B0604030504040204" pitchFamily="34" charset="-128"/>
                <a:ea typeface="Meiryo" panose="020B0604030504040204" pitchFamily="34" charset="-128"/>
              </a:rPr>
              <a:t>W167xD242xH40</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仕上がり（額縁有り）</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H40×D242×W167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8876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8860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片面コートカード</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L</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判</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310</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kg</a:t>
            </a:r>
          </a:p>
        </p:txBody>
      </p:sp>
      <p:sp>
        <p:nvSpPr>
          <p:cNvPr id="74" name="正方形/長方形 73"/>
          <p:cNvSpPr/>
          <p:nvPr/>
        </p:nvSpPr>
        <p:spPr>
          <a:xfrm>
            <a:off x="6392198" y="291748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91732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組箱はフタと箱が分離するタイプで、型抜き＆折り曲げて箱を作成し、糊は使用しません（身箱に</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6</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額縁有り）。</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お中元やお歳暮などタオルや小物などを収めるのに適した組箱です。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額縁があるため内寸サイズをご確認くださいませ。蓋身セットで抜き上がりの平の状態で納品いたします。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質感を上げるために、表面に</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グロスニスまたは</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マットニスを引くことをおススメします。（オプション）</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内寸：</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W155xD230xH40mm</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27248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27232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組み立ては行っておりません。納品後、お客様にて作業いただく必要がございます。あらかじめご了承くださいませ。。</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8" y="121914"/>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A8E01C1C-76C2-4A82-9C42-2D88FA31B5E4}"/>
              </a:ext>
            </a:extLst>
          </p:cNvPr>
          <p:cNvSpPr/>
          <p:nvPr/>
        </p:nvSpPr>
        <p:spPr>
          <a:xfrm>
            <a:off x="7450490" y="415558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pic>
        <p:nvPicPr>
          <p:cNvPr id="4" name="図 3">
            <a:extLst>
              <a:ext uri="{FF2B5EF4-FFF2-40B4-BE49-F238E27FC236}">
                <a16:creationId xmlns:a16="http://schemas.microsoft.com/office/drawing/2014/main" id="{6ECC732E-0EF7-371B-0368-02B2C40007D3}"/>
              </a:ext>
            </a:extLst>
          </p:cNvPr>
          <p:cNvPicPr>
            <a:picLocks noChangeAspect="1"/>
          </p:cNvPicPr>
          <p:nvPr/>
        </p:nvPicPr>
        <p:blipFill>
          <a:blip r:embed="rId3"/>
          <a:stretch>
            <a:fillRect/>
          </a:stretch>
        </p:blipFill>
        <p:spPr>
          <a:xfrm>
            <a:off x="887609" y="973113"/>
            <a:ext cx="4413853" cy="4413853"/>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17976</TotalTime>
  <Words>318</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578</cp:revision>
  <cp:lastPrinted>2021-10-13T13:51:27Z</cp:lastPrinted>
  <dcterms:created xsi:type="dcterms:W3CDTF">2013-12-25T09:34:24Z</dcterms:created>
  <dcterms:modified xsi:type="dcterms:W3CDTF">2024-04-01T09:14:19Z</dcterms:modified>
</cp:coreProperties>
</file>