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3103" autoAdjust="0"/>
    <p:restoredTop sz="86375" autoAdjust="0"/>
  </p:normalViewPr>
  <p:slideViewPr>
    <p:cSldViewPr snapToObjects="1">
      <p:cViewPr varScale="1">
        <p:scale>
          <a:sx n="102" d="100"/>
          <a:sy n="102" d="100"/>
        </p:scale>
        <p:origin x="192" y="176"/>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2024/6/17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2024/6/17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2024/6/17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2024/6/17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2024/6/17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2024/6/17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2024/6/17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jpg"/><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303758" y="104843"/>
            <a:ext cx="6048673"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marL="0" marR="0" lvl="0" indent="0" algn="l" rtl="0" fontAlgn="ctr">
              <a:lnSpc>
                <a:spcPct val="100000"/>
              </a:lnSpc>
              <a:spcBef>
                <a:spcPts val="0"/>
              </a:spcBef>
              <a:spcAft>
                <a:spcPts val="0"/>
              </a:spcAft>
            </a:pPr>
            <a:r>
              <a:rPr lang="en-US" altLang="ja-JP" sz="1600" b="1" u="none" spc="0" dirty="0" err="1">
                <a:solidFill>
                  <a:srgbClr val="000000">
                    <a:alpha val="100000"/>
                  </a:srgbClr>
                </a:solidFill>
                <a:latin typeface="ＭＳ Ｐゴシック"/>
              </a:rPr>
              <a:t>サーモス・真空断熱ステンレスカップ</a:t>
            </a:r>
            <a:endParaRPr lang="en-US" altLang="ja-JP" sz="1600" b="1" u="none" spc="0" dirty="0">
              <a:solidFill>
                <a:srgbClr val="000000">
                  <a:alpha val="100000"/>
                </a:srgbClr>
              </a:solidFill>
              <a:latin typeface="ＭＳ Ｐゴシック"/>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6685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72847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u="none" spc="0" dirty="0">
                <a:solidFill>
                  <a:srgbClr val="000000">
                    <a:alpha val="100000"/>
                  </a:srgbClr>
                </a:solidFill>
                <a:latin typeface="Meiryo" panose="020B0604030504040204" pitchFamily="34" charset="-128"/>
                <a:ea typeface="Meiryo" panose="020B0604030504040204" pitchFamily="34" charset="-128"/>
              </a:rPr>
              <a:t>φ75×90mm</a:t>
            </a:r>
          </a:p>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21853"/>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2169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000" dirty="0">
                <a:solidFill>
                  <a:schemeClr val="tx1"/>
                </a:solidFill>
                <a:latin typeface="メイリオ" panose="020B0604030504040204" pitchFamily="50" charset="-128"/>
                <a:ea typeface="メイリオ" panose="020B0604030504040204" pitchFamily="50" charset="-128"/>
              </a:rPr>
              <a:t>1</a:t>
            </a:r>
            <a:r>
              <a:rPr kumimoji="1" lang="ja-JP" altLang="en-US" sz="1000">
                <a:solidFill>
                  <a:schemeClr val="tx1"/>
                </a:solidFill>
                <a:latin typeface="メイリオ" panose="020B0604030504040204" pitchFamily="50" charset="-128"/>
                <a:ea typeface="メイリオ" panose="020B0604030504040204" pitchFamily="50" charset="-128"/>
              </a:rPr>
              <a:t>色：パッド印刷</a:t>
            </a:r>
          </a:p>
        </p:txBody>
      </p:sp>
      <p:sp>
        <p:nvSpPr>
          <p:cNvPr id="71" name="正方形/長方形 70"/>
          <p:cNvSpPr/>
          <p:nvPr/>
        </p:nvSpPr>
        <p:spPr>
          <a:xfrm>
            <a:off x="6392198" y="238362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383467"/>
            <a:ext cx="2710218" cy="56380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marL="0" marR="0" lvl="0" indent="0" algn="l" rtl="0" fontAlgn="base">
              <a:lnSpc>
                <a:spcPct val="100000"/>
              </a:lnSpc>
              <a:spcBef>
                <a:spcPts val="0"/>
              </a:spcBef>
              <a:spcAft>
                <a:spcPts val="0"/>
              </a:spcAft>
            </a:pPr>
            <a:r>
              <a:rPr lang="ja-JP" altLang="en-US" sz="1000" u="none" spc="0">
                <a:solidFill>
                  <a:srgbClr val="000000">
                    <a:alpha val="100000"/>
                  </a:srgbClr>
                </a:solidFill>
                <a:latin typeface="Meiryo" panose="020B0604030504040204" pitchFamily="34" charset="-128"/>
                <a:ea typeface="Meiryo" panose="020B0604030504040204" pitchFamily="34" charset="-128"/>
              </a:rPr>
              <a:t>ステンレス鋼</a:t>
            </a:r>
            <a:endParaRPr lang="en-US" altLang="ja-JP" sz="1000" u="none" spc="0" dirty="0">
              <a:solidFill>
                <a:srgbClr val="000000">
                  <a:alpha val="100000"/>
                </a:srgbClr>
              </a:solidFill>
              <a:latin typeface="Meiryo" panose="020B0604030504040204" pitchFamily="34" charset="-128"/>
              <a:ea typeface="Meiryo" panose="020B0604030504040204" pitchFamily="34" charset="-128"/>
            </a:endParaRPr>
          </a:p>
        </p:txBody>
      </p:sp>
      <p:sp>
        <p:nvSpPr>
          <p:cNvPr id="74" name="正方形/長方形 73"/>
          <p:cNvSpPr/>
          <p:nvPr/>
        </p:nvSpPr>
        <p:spPr>
          <a:xfrm>
            <a:off x="6392198" y="2917489"/>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917329"/>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684248"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家やオフィス、アウトドアなどドリンク類をいつでも美味しく飲める、人気ブランド「サーモス」の真空断熱ステンレスカップです。</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持った時の収まりの良さや口当たりの良い丸みを帯びた飲み口など、こだわりの形も人気の理由。</a:t>
            </a:r>
            <a:br>
              <a:rPr lang="ja-JP" altLang="en-US" sz="1000"/>
            </a:b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ロゴも映えるシンプルデザインは、飽きが来ず長く愛用していただけます。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27248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27232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marL="0" marR="0" lvl="0" indent="0" algn="l" rtl="0" fontAlgn="base">
              <a:lnSpc>
                <a:spcPct val="100000"/>
              </a:lnSpc>
              <a:spcBef>
                <a:spcPts val="0"/>
              </a:spcBef>
              <a:spcAft>
                <a:spcPts val="0"/>
              </a:spcAft>
            </a:pPr>
            <a:r>
              <a:rPr lang="en-US" altLang="ja-JP" sz="1000" u="none" spc="0" dirty="0" err="1">
                <a:solidFill>
                  <a:srgbClr val="000000">
                    <a:alpha val="100000"/>
                  </a:srgbClr>
                </a:solidFill>
                <a:latin typeface="Meiryo" panose="020B0604030504040204" pitchFamily="34" charset="-128"/>
                <a:ea typeface="Meiryo" panose="020B0604030504040204" pitchFamily="34" charset="-128"/>
              </a:rPr>
              <a:t>化粧箱入</a:t>
            </a:r>
            <a:r>
              <a:rPr lang="en-US" altLang="ja-JP" sz="1000" u="none" spc="0" dirty="0">
                <a:solidFill>
                  <a:srgbClr val="000000">
                    <a:alpha val="100000"/>
                  </a:srgbClr>
                </a:solidFill>
                <a:latin typeface="Meiryo" panose="020B0604030504040204" pitchFamily="34" charset="-128"/>
                <a:ea typeface="Meiryo" panose="020B0604030504040204" pitchFamily="34" charset="-128"/>
              </a:rPr>
              <a:t>（ </a:t>
            </a:r>
            <a:r>
              <a:rPr lang="en-US" altLang="ja-JP" sz="1000" u="none" spc="0" dirty="0">
                <a:solidFill>
                  <a:srgbClr val="000000"/>
                </a:solidFill>
                <a:latin typeface="Meiryo" panose="020B0604030504040204" pitchFamily="34" charset="-128"/>
                <a:ea typeface="Meiryo" panose="020B0604030504040204" pitchFamily="34" charset="-128"/>
              </a:rPr>
              <a:t>98</a:t>
            </a:r>
            <a:r>
              <a:rPr lang="en" altLang="ja-JP" sz="1000" b="0" i="0" dirty="0">
                <a:solidFill>
                  <a:srgbClr val="000000"/>
                </a:solidFill>
                <a:effectLst/>
                <a:latin typeface="Meiryo" panose="020B0604030504040204" pitchFamily="34" charset="-128"/>
                <a:ea typeface="Meiryo" panose="020B0604030504040204" pitchFamily="34" charset="-128"/>
              </a:rPr>
              <a:t>×</a:t>
            </a:r>
            <a:r>
              <a:rPr lang="en-US" altLang="ja-JP" sz="1000" b="0" i="0" dirty="0">
                <a:solidFill>
                  <a:srgbClr val="000000"/>
                </a:solidFill>
                <a:effectLst/>
                <a:latin typeface="Meiryo" panose="020B0604030504040204" pitchFamily="34" charset="-128"/>
                <a:ea typeface="Meiryo" panose="020B0604030504040204" pitchFamily="34" charset="-128"/>
              </a:rPr>
              <a:t>79</a:t>
            </a:r>
            <a:r>
              <a:rPr lang="en" altLang="ja-JP" sz="1000" b="0" i="0" dirty="0">
                <a:solidFill>
                  <a:srgbClr val="000000"/>
                </a:solidFill>
                <a:effectLst/>
                <a:latin typeface="Meiryo" panose="020B0604030504040204" pitchFamily="34" charset="-128"/>
                <a:ea typeface="Meiryo" panose="020B0604030504040204" pitchFamily="34" charset="-128"/>
              </a:rPr>
              <a:t>×</a:t>
            </a:r>
            <a:r>
              <a:rPr lang="en-US" altLang="ja-JP" sz="1000" b="0" i="0" dirty="0">
                <a:solidFill>
                  <a:srgbClr val="000000"/>
                </a:solidFill>
                <a:effectLst/>
                <a:latin typeface="Meiryo" panose="020B0604030504040204" pitchFamily="34" charset="-128"/>
                <a:ea typeface="Meiryo" panose="020B0604030504040204" pitchFamily="34" charset="-128"/>
              </a:rPr>
              <a:t>79</a:t>
            </a:r>
            <a:r>
              <a:rPr lang="en" altLang="ja-JP" sz="1000" b="0" i="0" dirty="0">
                <a:solidFill>
                  <a:srgbClr val="000000"/>
                </a:solidFill>
                <a:effectLst/>
                <a:latin typeface="Meiryo" panose="020B0604030504040204" pitchFamily="34" charset="-128"/>
                <a:ea typeface="Meiryo" panose="020B0604030504040204" pitchFamily="34" charset="-128"/>
              </a:rPr>
              <a:t>mm</a:t>
            </a:r>
            <a:r>
              <a:rPr lang="en-US" altLang="ja-JP" sz="1000" u="none" spc="0" dirty="0">
                <a:solidFill>
                  <a:srgbClr val="000000">
                    <a:alpha val="100000"/>
                  </a:srgbClr>
                </a:solidFill>
                <a:latin typeface="Meiryo" panose="020B0604030504040204" pitchFamily="34" charset="-128"/>
                <a:ea typeface="Meiryo" panose="020B0604030504040204" pitchFamily="34" charset="-128"/>
              </a:rPr>
              <a:t> ）</a:t>
            </a: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 name="正方形/長方形 3">
            <a:extLst>
              <a:ext uri="{FF2B5EF4-FFF2-40B4-BE49-F238E27FC236}">
                <a16:creationId xmlns:a16="http://schemas.microsoft.com/office/drawing/2014/main" id="{C95AA511-1C23-B69C-7279-63ACBF2AF7D2}"/>
              </a:ext>
            </a:extLst>
          </p:cNvPr>
          <p:cNvSpPr/>
          <p:nvPr/>
        </p:nvSpPr>
        <p:spPr>
          <a:xfrm>
            <a:off x="6392198" y="3600568"/>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入数：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AD37C214-7091-9606-F63B-908F24F343A4}"/>
              </a:ext>
            </a:extLst>
          </p:cNvPr>
          <p:cNvSpPr/>
          <p:nvPr/>
        </p:nvSpPr>
        <p:spPr>
          <a:xfrm>
            <a:off x="7300358" y="3600408"/>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24 </a:t>
            </a:r>
            <a:r>
              <a:rPr lang="ja-JP" altLang="en-US" sz="1000" b="0" i="0">
                <a:solidFill>
                  <a:schemeClr val="tx1"/>
                </a:solidFill>
                <a:effectLst/>
                <a:latin typeface="Meiryo" panose="020B0604030504040204" pitchFamily="34" charset="-128"/>
                <a:ea typeface="Meiryo" panose="020B0604030504040204" pitchFamily="34" charset="-128"/>
              </a:rPr>
              <a:t>（梱包割れ不可）</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6B9EA516-CA51-5A5E-57AB-17AB58FA258C}"/>
              </a:ext>
            </a:extLst>
          </p:cNvPr>
          <p:cNvSpPr/>
          <p:nvPr/>
        </p:nvSpPr>
        <p:spPr>
          <a:xfrm>
            <a:off x="6392198" y="136205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容量：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6B2F9FBE-5730-1428-F3BD-47E701705209}"/>
              </a:ext>
            </a:extLst>
          </p:cNvPr>
          <p:cNvSpPr/>
          <p:nvPr/>
        </p:nvSpPr>
        <p:spPr>
          <a:xfrm>
            <a:off x="7300358" y="142367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u="none" spc="0" dirty="0">
                <a:solidFill>
                  <a:srgbClr val="000000">
                    <a:alpha val="100000"/>
                  </a:srgbClr>
                </a:solidFill>
                <a:latin typeface="Meiryo" panose="020B0604030504040204" pitchFamily="34" charset="-128"/>
                <a:ea typeface="Meiryo" panose="020B0604030504040204" pitchFamily="34" charset="-128"/>
              </a:rPr>
              <a:t>280ml</a:t>
            </a:r>
          </a:p>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pic>
        <p:nvPicPr>
          <p:cNvPr id="10" name="図 9">
            <a:extLst>
              <a:ext uri="{FF2B5EF4-FFF2-40B4-BE49-F238E27FC236}">
                <a16:creationId xmlns:a16="http://schemas.microsoft.com/office/drawing/2014/main" id="{A34DD631-5F4C-4009-9AD7-A777322FDAC4}"/>
              </a:ext>
            </a:extLst>
          </p:cNvPr>
          <p:cNvPicPr>
            <a:picLocks noChangeAspect="1"/>
          </p:cNvPicPr>
          <p:nvPr/>
        </p:nvPicPr>
        <p:blipFill>
          <a:blip r:embed="rId3"/>
          <a:stretch>
            <a:fillRect/>
          </a:stretch>
        </p:blipFill>
        <p:spPr>
          <a:xfrm>
            <a:off x="927555" y="1239050"/>
            <a:ext cx="4286250" cy="4286250"/>
          </a:xfrm>
          <a:prstGeom prst="rect">
            <a:avLst/>
          </a:prstGeom>
          <a:noFill/>
        </p:spPr>
      </p:pic>
      <p:pic>
        <p:nvPicPr>
          <p:cNvPr id="11" name="図 10">
            <a:extLst>
              <a:ext uri="{FF2B5EF4-FFF2-40B4-BE49-F238E27FC236}">
                <a16:creationId xmlns:a16="http://schemas.microsoft.com/office/drawing/2014/main" id="{55D2E8C6-BEDC-9F70-320F-F61BEA2B53EB}"/>
              </a:ext>
            </a:extLst>
          </p:cNvPr>
          <p:cNvPicPr>
            <a:picLocks noChangeAspect="1"/>
          </p:cNvPicPr>
          <p:nvPr/>
        </p:nvPicPr>
        <p:blipFill>
          <a:blip r:embed="rId4"/>
          <a:stretch>
            <a:fillRect/>
          </a:stretch>
        </p:blipFill>
        <p:spPr>
          <a:xfrm>
            <a:off x="8103156" y="5822558"/>
            <a:ext cx="1565515" cy="1565515"/>
          </a:xfrm>
          <a:prstGeom prst="rect">
            <a:avLst/>
          </a:prstGeom>
          <a:noFill/>
        </p:spPr>
      </p:pic>
      <p:pic>
        <p:nvPicPr>
          <p:cNvPr id="12" name="図 11">
            <a:extLst>
              <a:ext uri="{FF2B5EF4-FFF2-40B4-BE49-F238E27FC236}">
                <a16:creationId xmlns:a16="http://schemas.microsoft.com/office/drawing/2014/main" id="{8B99812B-DE7C-D2CE-9B4A-F0F5C99F296E}"/>
              </a:ext>
            </a:extLst>
          </p:cNvPr>
          <p:cNvPicPr>
            <a:picLocks noChangeAspect="1"/>
          </p:cNvPicPr>
          <p:nvPr/>
        </p:nvPicPr>
        <p:blipFill>
          <a:blip r:embed="rId5"/>
          <a:stretch>
            <a:fillRect/>
          </a:stretch>
        </p:blipFill>
        <p:spPr>
          <a:xfrm>
            <a:off x="6558635" y="5806477"/>
            <a:ext cx="1565515" cy="1565515"/>
          </a:xfrm>
          <a:prstGeom prst="rect">
            <a:avLst/>
          </a:prstGeom>
          <a:noFill/>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17984</TotalTime>
  <Words>190</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vt:i4>
      </vt:variant>
    </vt:vector>
  </HeadingPairs>
  <TitlesOfParts>
    <vt:vector size="7" baseType="lpstr">
      <vt:lpstr>ＭＳ Ｐゴシック</vt: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569</cp:revision>
  <cp:lastPrinted>2021-10-13T13:51:27Z</cp:lastPrinted>
  <dcterms:created xsi:type="dcterms:W3CDTF">2013-12-25T09:34:24Z</dcterms:created>
  <dcterms:modified xsi:type="dcterms:W3CDTF">2024-06-17T04:56:36Z</dcterms:modified>
</cp:coreProperties>
</file>