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56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2025/6/18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2025/6/18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2025/6/18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2025/6/18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2025/6/18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4087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en-US" altLang="ja-JP" sz="1600" b="1" dirty="0">
                <a:solidFill>
                  <a:schemeClr val="tx1"/>
                </a:solidFill>
                <a:latin typeface="Meiryo" panose="020B0604030504040204" pitchFamily="34" charset="-128"/>
                <a:ea typeface="Meiryo" panose="020B0604030504040204" pitchFamily="34" charset="-128"/>
              </a:rPr>
              <a:t>【PILOT】</a:t>
            </a:r>
            <a:r>
              <a:rPr lang="ja-JP" altLang="en-US" sz="1600" b="1">
                <a:solidFill>
                  <a:schemeClr val="tx1"/>
                </a:solidFill>
                <a:latin typeface="Meiryo" panose="020B0604030504040204" pitchFamily="34" charset="-128"/>
                <a:ea typeface="Meiryo" panose="020B0604030504040204" pitchFamily="34" charset="-128"/>
              </a:rPr>
              <a:t>フリクションボールノック　</a:t>
            </a:r>
            <a:r>
              <a:rPr lang="en-US" altLang="ja-JP" sz="1600" b="1" dirty="0">
                <a:solidFill>
                  <a:schemeClr val="tx1"/>
                </a:solidFill>
                <a:latin typeface="Meiryo" panose="020B0604030504040204" pitchFamily="34" charset="-128"/>
                <a:ea typeface="Meiryo" panose="020B0604030504040204" pitchFamily="34" charset="-128"/>
              </a:rPr>
              <a:t>0.5mm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chemeClr val="tx1"/>
                </a:solidFill>
                <a:latin typeface="Meiryo" panose="020B0604030504040204" pitchFamily="34" charset="-128"/>
                <a:ea typeface="Meiryo" panose="020B0604030504040204" pitchFamily="34" charset="-128"/>
              </a:rPr>
              <a:t>φ11</a:t>
            </a:r>
            <a:r>
              <a:rPr lang="en-US" altLang="ja-JP" sz="1000" dirty="0">
                <a:solidFill>
                  <a:schemeClr val="tx1"/>
                </a:solidFill>
                <a:latin typeface="Meiryo" panose="020B0604030504040204" pitchFamily="34" charset="-128"/>
                <a:ea typeface="Meiryo" panose="020B0604030504040204" pitchFamily="34" charset="-128"/>
              </a:rPr>
              <a:t>.1</a:t>
            </a:r>
            <a:r>
              <a:rPr lang="el-GR" altLang="ja-JP" sz="1000" dirty="0">
                <a:solidFill>
                  <a:schemeClr val="tx1"/>
                </a:solidFill>
                <a:latin typeface="Meiryo" panose="020B0604030504040204" pitchFamily="34" charset="-128"/>
                <a:ea typeface="Meiryo" panose="020B0604030504040204" pitchFamily="34" charset="-128"/>
              </a:rPr>
              <a:t>×1</a:t>
            </a:r>
            <a:r>
              <a:rPr lang="en-US" altLang="ja-JP" sz="1000" dirty="0">
                <a:solidFill>
                  <a:schemeClr val="tx1"/>
                </a:solidFill>
                <a:latin typeface="Meiryo" panose="020B0604030504040204" pitchFamily="34" charset="-128"/>
                <a:ea typeface="Meiryo" panose="020B0604030504040204" pitchFamily="34" charset="-128"/>
              </a:rPr>
              <a:t>46mm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シルク・パット印刷</a:t>
            </a:r>
            <a:r>
              <a:rPr kumimoji="1" lang="en-US" altLang="ja-JP" sz="1000" dirty="0">
                <a:solidFill>
                  <a:schemeClr val="tx1"/>
                </a:solidFill>
                <a:latin typeface="メイリオ" panose="020B0604030504040204" pitchFamily="50" charset="-128"/>
                <a:ea typeface="メイリオ" panose="020B0604030504040204" pitchFamily="50" charset="-128"/>
              </a:rPr>
              <a:t>(1</a:t>
            </a:r>
            <a:r>
              <a:rPr kumimoji="1" lang="ja-JP" altLang="en-US" sz="1000">
                <a:solidFill>
                  <a:schemeClr val="tx1"/>
                </a:solidFill>
                <a:latin typeface="メイリオ" panose="020B0604030504040204" pitchFamily="50" charset="-128"/>
                <a:ea typeface="メイリオ" panose="020B0604030504040204" pitchFamily="50" charset="-128"/>
              </a:rPr>
              <a:t>色印刷</a:t>
            </a:r>
            <a:r>
              <a:rPr kumimoji="1" lang="en-US" altLang="ja-JP" sz="1000" dirty="0">
                <a:solidFill>
                  <a:schemeClr val="tx1"/>
                </a:solidFill>
                <a:latin typeface="メイリオ" panose="020B0604030504040204" pitchFamily="50" charset="-128"/>
                <a:ea typeface="メイリオ" panose="020B0604030504040204" pitchFamily="50"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1343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327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「書く←→消す」をスピーディに。</a:t>
            </a:r>
          </a:p>
          <a:p>
            <a:r>
              <a:rPr lang="ja-JP" altLang="en-US" sz="1000">
                <a:solidFill>
                  <a:schemeClr val="tx1"/>
                </a:solidFill>
                <a:latin typeface="Meiryo" panose="020B0604030504040204" pitchFamily="34" charset="-128"/>
                <a:ea typeface="Meiryo" panose="020B0604030504040204" pitchFamily="34" charset="-128"/>
              </a:rPr>
              <a:t>擦ると消える、ノック式のフリクションボールペンに名入れが可能です。</a:t>
            </a:r>
          </a:p>
          <a:p>
            <a:r>
              <a:rPr lang="ja-JP" altLang="en-US" sz="1000">
                <a:solidFill>
                  <a:schemeClr val="tx1"/>
                </a:solidFill>
                <a:latin typeface="Meiryo" panose="020B0604030504040204" pitchFamily="34" charset="-128"/>
                <a:ea typeface="Meiryo" panose="020B0604030504040204" pitchFamily="34" charset="-128"/>
              </a:rPr>
              <a:t>今や誰しもが使っている消せるボールペンの定番商品。</a:t>
            </a:r>
          </a:p>
          <a:p>
            <a:r>
              <a:rPr lang="ja-JP" altLang="en-US" sz="1000">
                <a:solidFill>
                  <a:schemeClr val="tx1"/>
                </a:solidFill>
                <a:latin typeface="Meiryo" panose="020B0604030504040204" pitchFamily="34" charset="-128"/>
                <a:ea typeface="Meiryo" panose="020B0604030504040204" pitchFamily="34" charset="-128"/>
              </a:rPr>
              <a:t>その利便性の高さからノベルティとしての需要も高まっております。</a:t>
            </a: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6843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6827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個包装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回あたりの最大購入数は</a:t>
            </a:r>
            <a:r>
              <a:rPr lang="en-US" altLang="ja-JP" sz="1000" b="0" i="0" dirty="0">
                <a:solidFill>
                  <a:srgbClr val="333333"/>
                </a:solidFill>
                <a:effectLst/>
                <a:latin typeface="Meiryo" panose="020B0604030504040204" pitchFamily="34" charset="-128"/>
                <a:ea typeface="Meiryo" panose="020B0604030504040204" pitchFamily="34" charset="-128"/>
              </a:rPr>
              <a:t>1,000</a:t>
            </a:r>
            <a:r>
              <a:rPr lang="ja-JP" altLang="en-US" sz="1000" b="0" i="0">
                <a:solidFill>
                  <a:srgbClr val="333333"/>
                </a:solidFill>
                <a:effectLst/>
                <a:latin typeface="Meiryo" panose="020B0604030504040204" pitchFamily="34" charset="-128"/>
                <a:ea typeface="Meiryo" panose="020B0604030504040204" pitchFamily="34" charset="-128"/>
              </a:rPr>
              <a:t>本までとなります。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400A53CA-9504-5C77-A1EE-0047A68CC4F7}"/>
              </a:ext>
            </a:extLst>
          </p:cNvPr>
          <p:cNvPicPr>
            <a:picLocks noChangeAspect="1"/>
          </p:cNvPicPr>
          <p:nvPr/>
        </p:nvPicPr>
        <p:blipFill rotWithShape="1">
          <a:blip r:embed="rId3"/>
          <a:srcRect t="-1061" b="8310"/>
          <a:stretch>
            <a:fillRect/>
          </a:stretch>
        </p:blipFill>
        <p:spPr>
          <a:xfrm>
            <a:off x="254844" y="875849"/>
            <a:ext cx="3952666" cy="3666128"/>
          </a:xfrm>
          <a:prstGeom prst="rect">
            <a:avLst/>
          </a:prstGeom>
        </p:spPr>
      </p:pic>
      <p:sp>
        <p:nvSpPr>
          <p:cNvPr id="4" name="正方形/長方形 3">
            <a:extLst>
              <a:ext uri="{FF2B5EF4-FFF2-40B4-BE49-F238E27FC236}">
                <a16:creationId xmlns:a16="http://schemas.microsoft.com/office/drawing/2014/main" id="{C8310030-2103-5E5A-4F44-BBB2CEA85EF3}"/>
              </a:ext>
            </a:extLst>
          </p:cNvPr>
          <p:cNvSpPr/>
          <p:nvPr/>
        </p:nvSpPr>
        <p:spPr>
          <a:xfrm>
            <a:off x="6392198" y="312677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インク色：</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431E2447-3A86-22FF-010E-997D17AC9BB2}"/>
              </a:ext>
            </a:extLst>
          </p:cNvPr>
          <p:cNvSpPr/>
          <p:nvPr/>
        </p:nvSpPr>
        <p:spPr>
          <a:xfrm>
            <a:off x="7300358" y="312661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本体色に同じ</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6" name="図 5">
            <a:extLst>
              <a:ext uri="{FF2B5EF4-FFF2-40B4-BE49-F238E27FC236}">
                <a16:creationId xmlns:a16="http://schemas.microsoft.com/office/drawing/2014/main" id="{8CC8E145-822D-5751-F5FE-A1E53FE9D325}"/>
              </a:ext>
            </a:extLst>
          </p:cNvPr>
          <p:cNvPicPr>
            <a:picLocks noChangeAspect="1"/>
          </p:cNvPicPr>
          <p:nvPr/>
        </p:nvPicPr>
        <p:blipFill>
          <a:blip r:embed="rId4"/>
          <a:stretch>
            <a:fillRect/>
          </a:stretch>
        </p:blipFill>
        <p:spPr>
          <a:xfrm>
            <a:off x="3595613" y="3347330"/>
            <a:ext cx="2063566" cy="206356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17955</TotalTime>
  <Words>192</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2025-06-18T03:35:16Z</dcterms:modified>
</cp:coreProperties>
</file>