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568"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2025/6/18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2025/6/18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2025/6/18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2025/6/18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2025/6/18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2025/6/18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2025/6/18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2025/6/18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375767" y="117646"/>
            <a:ext cx="7560842"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en" altLang="ja-JP" sz="1600" b="1" i="0" dirty="0">
                <a:solidFill>
                  <a:srgbClr val="333333"/>
                </a:solidFill>
                <a:effectLst/>
                <a:latin typeface="Meiryo" panose="020B0604030504040204" pitchFamily="34" charset="-128"/>
                <a:ea typeface="Meiryo" panose="020B0604030504040204" pitchFamily="34" charset="-128"/>
              </a:rPr>
              <a:t>【PILOT】</a:t>
            </a:r>
            <a:r>
              <a:rPr lang="ja-JP" altLang="en-US" sz="1600" b="1" i="0">
                <a:solidFill>
                  <a:srgbClr val="333333"/>
                </a:solidFill>
                <a:effectLst/>
                <a:latin typeface="Meiryo" panose="020B0604030504040204" pitchFamily="34" charset="-128"/>
                <a:ea typeface="Meiryo" panose="020B0604030504040204" pitchFamily="34" charset="-128"/>
              </a:rPr>
              <a:t>フリクションボール</a:t>
            </a:r>
            <a:r>
              <a:rPr lang="en-US" altLang="ja-JP" sz="1600" b="1" i="0" dirty="0">
                <a:solidFill>
                  <a:srgbClr val="333333"/>
                </a:solidFill>
                <a:effectLst/>
                <a:latin typeface="Meiryo" panose="020B0604030504040204" pitchFamily="34" charset="-128"/>
                <a:ea typeface="Meiryo" panose="020B0604030504040204" pitchFamily="34" charset="-128"/>
              </a:rPr>
              <a:t>3</a:t>
            </a:r>
            <a:r>
              <a:rPr lang="ja-JP" altLang="en-US" sz="1600" b="1" i="0">
                <a:solidFill>
                  <a:srgbClr val="333333"/>
                </a:solidFill>
                <a:effectLst/>
                <a:latin typeface="Meiryo" panose="020B0604030504040204" pitchFamily="34" charset="-128"/>
                <a:ea typeface="Meiryo" panose="020B0604030504040204" pitchFamily="34" charset="-128"/>
              </a:rPr>
              <a:t>　スリム　</a:t>
            </a:r>
            <a:r>
              <a:rPr lang="en-US" altLang="ja-JP" sz="1600" b="1" i="0" dirty="0">
                <a:solidFill>
                  <a:srgbClr val="333333"/>
                </a:solidFill>
                <a:effectLst/>
                <a:latin typeface="Meiryo" panose="020B0604030504040204" pitchFamily="34" charset="-128"/>
                <a:ea typeface="Meiryo" panose="020B0604030504040204" pitchFamily="34" charset="-128"/>
              </a:rPr>
              <a:t>0.5</a:t>
            </a:r>
            <a:r>
              <a:rPr lang="en" altLang="ja-JP" sz="1600" b="1" i="0" dirty="0">
                <a:solidFill>
                  <a:srgbClr val="333333"/>
                </a:solidFill>
                <a:effectLst/>
                <a:latin typeface="Meiryo" panose="020B0604030504040204" pitchFamily="34" charset="-128"/>
                <a:ea typeface="Meiryo" panose="020B0604030504040204" pitchFamily="34" charset="-128"/>
              </a:rPr>
              <a:t>mm</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dirty="0">
                <a:solidFill>
                  <a:schemeClr val="tx1"/>
                </a:solidFill>
                <a:latin typeface="Meiryo" panose="020B0604030504040204" pitchFamily="34" charset="-128"/>
                <a:ea typeface="Meiryo" panose="020B0604030504040204" pitchFamily="34" charset="-128"/>
              </a:rPr>
              <a:t>Φ</a:t>
            </a:r>
            <a:r>
              <a:rPr lang="en-US" altLang="ja-JP" sz="1000" dirty="0">
                <a:solidFill>
                  <a:schemeClr val="tx1"/>
                </a:solidFill>
                <a:latin typeface="Meiryo" panose="020B0604030504040204" pitchFamily="34" charset="-128"/>
                <a:ea typeface="Meiryo" panose="020B0604030504040204" pitchFamily="34" charset="-128"/>
              </a:rPr>
              <a:t>12.8</a:t>
            </a:r>
            <a:r>
              <a:rPr lang="el-GR" altLang="ja-JP" sz="1000" dirty="0">
                <a:solidFill>
                  <a:schemeClr val="tx1"/>
                </a:solidFill>
                <a:latin typeface="Meiryo" panose="020B0604030504040204" pitchFamily="34" charset="-128"/>
                <a:ea typeface="Meiryo" panose="020B0604030504040204" pitchFamily="34" charset="-128"/>
              </a:rPr>
              <a:t>×1</a:t>
            </a:r>
            <a:r>
              <a:rPr lang="en-US" altLang="ja-JP" sz="1000" dirty="0">
                <a:solidFill>
                  <a:schemeClr val="tx1"/>
                </a:solidFill>
                <a:latin typeface="Meiryo" panose="020B0604030504040204" pitchFamily="34" charset="-128"/>
                <a:ea typeface="Meiryo" panose="020B0604030504040204" pitchFamily="34" charset="-128"/>
              </a:rPr>
              <a:t>45mm</a:t>
            </a:r>
            <a:endParaRPr kumimoji="1" lang="ja-JP" altLang="en-US"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シルク・パット印刷</a:t>
            </a:r>
            <a:r>
              <a:rPr kumimoji="1" lang="en-US" altLang="ja-JP" sz="1000" dirty="0">
                <a:solidFill>
                  <a:schemeClr val="tx1"/>
                </a:solidFill>
                <a:latin typeface="メイリオ" panose="020B0604030504040204" pitchFamily="50" charset="-128"/>
                <a:ea typeface="メイリオ" panose="020B0604030504040204" pitchFamily="50" charset="-128"/>
              </a:rPr>
              <a:t>(1</a:t>
            </a:r>
            <a:r>
              <a:rPr kumimoji="1" lang="ja-JP" altLang="en-US" sz="1000">
                <a:solidFill>
                  <a:schemeClr val="tx1"/>
                </a:solidFill>
                <a:latin typeface="メイリオ" panose="020B0604030504040204" pitchFamily="50" charset="-128"/>
                <a:ea typeface="メイリオ" panose="020B0604030504040204" pitchFamily="50" charset="-128"/>
              </a:rPr>
              <a:t>色印刷</a:t>
            </a:r>
            <a:r>
              <a:rPr kumimoji="1" lang="en-US" altLang="ja-JP" sz="1000" dirty="0">
                <a:solidFill>
                  <a:schemeClr val="tx1"/>
                </a:solidFill>
                <a:latin typeface="メイリオ" panose="020B0604030504040204" pitchFamily="50" charset="-128"/>
                <a:ea typeface="メイリオ" panose="020B0604030504040204" pitchFamily="50" charset="-128"/>
              </a:rPr>
              <a:t>)</a:t>
            </a:r>
          </a:p>
        </p:txBody>
      </p:sp>
      <p:sp>
        <p:nvSpPr>
          <p:cNvPr id="74" name="正方形/長方形 73"/>
          <p:cNvSpPr/>
          <p:nvPr/>
        </p:nvSpPr>
        <p:spPr>
          <a:xfrm>
            <a:off x="6392198" y="241343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1327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213280" y="5806477"/>
            <a:ext cx="5754878"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本で</a:t>
            </a:r>
            <a:r>
              <a:rPr lang="en-US" altLang="ja-JP" sz="1000" b="0" i="0" dirty="0">
                <a:solidFill>
                  <a:srgbClr val="333333"/>
                </a:solidFill>
                <a:effectLst/>
                <a:latin typeface="Meiryo" panose="020B0604030504040204" pitchFamily="34" charset="-128"/>
                <a:ea typeface="Meiryo" panose="020B0604030504040204" pitchFamily="34" charset="-128"/>
              </a:rPr>
              <a:t>3</a:t>
            </a:r>
            <a:r>
              <a:rPr lang="ja-JP" altLang="en-US" sz="1000" b="0" i="0">
                <a:solidFill>
                  <a:srgbClr val="333333"/>
                </a:solidFill>
                <a:effectLst/>
                <a:latin typeface="Meiryo" panose="020B0604030504040204" pitchFamily="34" charset="-128"/>
                <a:ea typeface="Meiryo" panose="020B0604030504040204" pitchFamily="34" charset="-128"/>
              </a:rPr>
              <a:t>色を使い分けでき、何度でも書き消し可能な利便性の高いフリクションボールペンです。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ペン先は</a:t>
            </a:r>
            <a:r>
              <a:rPr lang="en-US" altLang="ja-JP" sz="1000" b="0" i="0" dirty="0">
                <a:solidFill>
                  <a:srgbClr val="333333"/>
                </a:solidFill>
                <a:effectLst/>
                <a:latin typeface="Meiryo" panose="020B0604030504040204" pitchFamily="34" charset="-128"/>
                <a:ea typeface="Meiryo" panose="020B0604030504040204" pitchFamily="34" charset="-128"/>
              </a:rPr>
              <a:t>0.5</a:t>
            </a:r>
            <a:r>
              <a:rPr lang="en"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の極細タイプで、手帳や資料などの細かい箇所への書き込みに適しています。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クリップは厚いものもしっかり挟める上部なクリップを使用しています。</a:t>
            </a:r>
            <a:br>
              <a:rPr lang="ja-JP" altLang="en-US" sz="1000"/>
            </a:br>
            <a:endParaRPr lang="ja-JP" altLang="en-US" sz="1000" b="1"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68432"/>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6827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個包装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回あたりの最大購入数は</a:t>
            </a:r>
            <a:r>
              <a:rPr lang="en-US" altLang="ja-JP" sz="1000" b="0" i="0" dirty="0">
                <a:solidFill>
                  <a:srgbClr val="333333"/>
                </a:solidFill>
                <a:effectLst/>
                <a:latin typeface="Meiryo" panose="020B0604030504040204" pitchFamily="34" charset="-128"/>
                <a:ea typeface="Meiryo" panose="020B0604030504040204" pitchFamily="34" charset="-128"/>
              </a:rPr>
              <a:t>1,000</a:t>
            </a:r>
            <a:r>
              <a:rPr lang="ja-JP" altLang="en-US" sz="1000" b="0" i="0">
                <a:solidFill>
                  <a:srgbClr val="333333"/>
                </a:solidFill>
                <a:effectLst/>
                <a:latin typeface="Meiryo" panose="020B0604030504040204" pitchFamily="34" charset="-128"/>
                <a:ea typeface="Meiryo" panose="020B0604030504040204" pitchFamily="34" charset="-128"/>
              </a:rPr>
              <a:t>本までとなります。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7" name="正方形/長方形 6">
            <a:extLst>
              <a:ext uri="{FF2B5EF4-FFF2-40B4-BE49-F238E27FC236}">
                <a16:creationId xmlns:a16="http://schemas.microsoft.com/office/drawing/2014/main" id="{F36107F1-E68F-BF86-E785-85F93D14006E}"/>
              </a:ext>
            </a:extLst>
          </p:cNvPr>
          <p:cNvSpPr/>
          <p:nvPr/>
        </p:nvSpPr>
        <p:spPr>
          <a:xfrm>
            <a:off x="6392198" y="310087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インク色：</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6792B3E6-30E7-67A2-0B75-AF558191D8D3}"/>
              </a:ext>
            </a:extLst>
          </p:cNvPr>
          <p:cNvSpPr/>
          <p:nvPr/>
        </p:nvSpPr>
        <p:spPr>
          <a:xfrm>
            <a:off x="7300358" y="310071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黒・赤・青</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pic>
        <p:nvPicPr>
          <p:cNvPr id="17" name="図 16">
            <a:extLst>
              <a:ext uri="{FF2B5EF4-FFF2-40B4-BE49-F238E27FC236}">
                <a16:creationId xmlns:a16="http://schemas.microsoft.com/office/drawing/2014/main" id="{37A2EB7D-3F0E-25F3-B32A-DE013499E0D6}"/>
              </a:ext>
            </a:extLst>
          </p:cNvPr>
          <p:cNvPicPr>
            <a:picLocks noChangeAspect="1"/>
          </p:cNvPicPr>
          <p:nvPr/>
        </p:nvPicPr>
        <p:blipFill>
          <a:blip r:embed="rId3"/>
          <a:stretch>
            <a:fillRect/>
          </a:stretch>
        </p:blipFill>
        <p:spPr>
          <a:xfrm>
            <a:off x="54227" y="891669"/>
            <a:ext cx="3753205" cy="3753205"/>
          </a:xfrm>
          <a:prstGeom prst="rect">
            <a:avLst/>
          </a:prstGeom>
        </p:spPr>
      </p:pic>
      <p:pic>
        <p:nvPicPr>
          <p:cNvPr id="18" name="図 17">
            <a:extLst>
              <a:ext uri="{FF2B5EF4-FFF2-40B4-BE49-F238E27FC236}">
                <a16:creationId xmlns:a16="http://schemas.microsoft.com/office/drawing/2014/main" id="{A5501891-C4DE-9029-D0CB-877F2638EF03}"/>
              </a:ext>
            </a:extLst>
          </p:cNvPr>
          <p:cNvPicPr>
            <a:picLocks noChangeAspect="1"/>
          </p:cNvPicPr>
          <p:nvPr/>
        </p:nvPicPr>
        <p:blipFill rotWithShape="1">
          <a:blip r:embed="rId4"/>
          <a:srcRect t="19161" b="9363"/>
          <a:stretch>
            <a:fillRect/>
          </a:stretch>
        </p:blipFill>
        <p:spPr>
          <a:xfrm>
            <a:off x="3409660" y="3687789"/>
            <a:ext cx="2403793" cy="1718130"/>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17978</TotalTime>
  <Words>207</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577</cp:revision>
  <cp:lastPrinted>2021-10-13T13:51:27Z</cp:lastPrinted>
  <dcterms:created xsi:type="dcterms:W3CDTF">2013-12-25T09:34:24Z</dcterms:created>
  <dcterms:modified xsi:type="dcterms:W3CDTF">2025-06-18T03:47:20Z</dcterms:modified>
</cp:coreProperties>
</file>