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3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2025/6/18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2025/6/18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2025/6/18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2025/6/18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2025/6/18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17646"/>
            <a:ext cx="7560842"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 altLang="ja-JP" sz="1600" b="1" i="0" dirty="0">
                <a:solidFill>
                  <a:srgbClr val="333333"/>
                </a:solidFill>
                <a:effectLst/>
                <a:latin typeface="Meiryo" panose="020B0604030504040204" pitchFamily="34" charset="-128"/>
                <a:ea typeface="Meiryo" panose="020B0604030504040204" pitchFamily="34" charset="-128"/>
              </a:rPr>
              <a:t>【PILOT】</a:t>
            </a:r>
            <a:r>
              <a:rPr lang="ja-JP" altLang="en-US" sz="1600" b="1" i="0">
                <a:solidFill>
                  <a:srgbClr val="333333"/>
                </a:solidFill>
                <a:effectLst/>
                <a:latin typeface="Meiryo" panose="020B0604030504040204" pitchFamily="34" charset="-128"/>
                <a:ea typeface="Meiryo" panose="020B0604030504040204" pitchFamily="34" charset="-128"/>
              </a:rPr>
              <a:t>フリクションボール</a:t>
            </a:r>
            <a:r>
              <a:rPr lang="en-US" altLang="ja-JP" sz="1600" b="1" i="0" dirty="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　スリム　</a:t>
            </a:r>
            <a:r>
              <a:rPr lang="en-US" altLang="ja-JP" sz="1600" b="1" i="0" dirty="0">
                <a:solidFill>
                  <a:srgbClr val="333333"/>
                </a:solidFill>
                <a:effectLst/>
                <a:latin typeface="Meiryo" panose="020B0604030504040204" pitchFamily="34" charset="-128"/>
                <a:ea typeface="Meiryo" panose="020B0604030504040204" pitchFamily="34" charset="-128"/>
              </a:rPr>
              <a:t>0.38</a:t>
            </a:r>
            <a:r>
              <a:rPr lang="en" altLang="ja-JP" sz="1600" b="1" i="0" dirty="0">
                <a:solidFill>
                  <a:srgbClr val="333333"/>
                </a:solidFill>
                <a:effectLst/>
                <a:latin typeface="Meiryo" panose="020B0604030504040204" pitchFamily="34" charset="-128"/>
                <a:ea typeface="Meiryo" panose="020B0604030504040204" pitchFamily="34" charset="-128"/>
              </a:rPr>
              <a:t>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a:t>
            </a:r>
            <a:r>
              <a:rPr lang="en-US" altLang="ja-JP" sz="1000" dirty="0">
                <a:solidFill>
                  <a:schemeClr val="tx1"/>
                </a:solidFill>
                <a:latin typeface="Meiryo" panose="020B0604030504040204" pitchFamily="34" charset="-128"/>
                <a:ea typeface="Meiryo" panose="020B0604030504040204" pitchFamily="34" charset="-128"/>
              </a:rPr>
              <a:t>12.8</a:t>
            </a:r>
            <a:r>
              <a:rPr lang="el-GR" altLang="ja-JP" sz="1000" dirty="0">
                <a:solidFill>
                  <a:schemeClr val="tx1"/>
                </a:solidFill>
                <a:latin typeface="Meiryo" panose="020B0604030504040204" pitchFamily="34" charset="-128"/>
                <a:ea typeface="Meiryo" panose="020B0604030504040204" pitchFamily="34" charset="-128"/>
              </a:rPr>
              <a:t>×1</a:t>
            </a:r>
            <a:r>
              <a:rPr lang="en-US" altLang="ja-JP" sz="1000" dirty="0">
                <a:solidFill>
                  <a:schemeClr val="tx1"/>
                </a:solidFill>
                <a:latin typeface="Meiryo" panose="020B0604030504040204" pitchFamily="34" charset="-128"/>
                <a:ea typeface="Meiryo" panose="020B0604030504040204" pitchFamily="34" charset="-128"/>
              </a:rPr>
              <a:t>45mm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シルク・パット印刷</a:t>
            </a:r>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色印刷</a:t>
            </a:r>
            <a:r>
              <a:rPr kumimoji="1" lang="en-US" altLang="ja-JP" sz="1000" dirty="0">
                <a:solidFill>
                  <a:schemeClr val="tx1"/>
                </a:solidFill>
                <a:latin typeface="メイリオ" panose="020B0604030504040204" pitchFamily="50" charset="-128"/>
                <a:ea typeface="メイリオ" panose="020B0604030504040204" pitchFamily="50" charset="-128"/>
              </a:rPr>
              <a:t>)</a:t>
            </a:r>
          </a:p>
        </p:txBody>
      </p:sp>
      <p:sp>
        <p:nvSpPr>
          <p:cNvPr id="74" name="正方形/長方形 73"/>
          <p:cNvSpPr/>
          <p:nvPr/>
        </p:nvSpPr>
        <p:spPr>
          <a:xfrm>
            <a:off x="6392198" y="241343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213279" y="5806477"/>
            <a:ext cx="5830211"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本で</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色を使い分けでき、何度でも書き消し可能な利便性の高いフリクションボールペンです。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ペン先は</a:t>
            </a:r>
            <a:r>
              <a:rPr lang="en-US" altLang="ja-JP" sz="1000" b="0" i="0" dirty="0">
                <a:solidFill>
                  <a:srgbClr val="333333"/>
                </a:solidFill>
                <a:effectLst/>
                <a:latin typeface="Meiryo" panose="020B0604030504040204" pitchFamily="34" charset="-128"/>
                <a:ea typeface="Meiryo" panose="020B0604030504040204" pitchFamily="34" charset="-128"/>
              </a:rPr>
              <a:t>0.38</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の超極細タイプで、手帳や資料などの細かい箇所への書き込みに適しています。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クリップは厚いものもしっかり挟める上部なクリップを使用しています。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84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82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回あたりの最大購入数は</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本までとなります。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7" name="正方形/長方形 6">
            <a:extLst>
              <a:ext uri="{FF2B5EF4-FFF2-40B4-BE49-F238E27FC236}">
                <a16:creationId xmlns:a16="http://schemas.microsoft.com/office/drawing/2014/main" id="{F36107F1-E68F-BF86-E785-85F93D14006E}"/>
              </a:ext>
            </a:extLst>
          </p:cNvPr>
          <p:cNvSpPr/>
          <p:nvPr/>
        </p:nvSpPr>
        <p:spPr>
          <a:xfrm>
            <a:off x="6392198" y="310087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インク色：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792B3E6-30E7-67A2-0B75-AF558191D8D3}"/>
              </a:ext>
            </a:extLst>
          </p:cNvPr>
          <p:cNvSpPr/>
          <p:nvPr/>
        </p:nvSpPr>
        <p:spPr>
          <a:xfrm>
            <a:off x="7300358" y="310071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黒・赤・青</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19" name="図 18">
            <a:extLst>
              <a:ext uri="{FF2B5EF4-FFF2-40B4-BE49-F238E27FC236}">
                <a16:creationId xmlns:a16="http://schemas.microsoft.com/office/drawing/2014/main" id="{32E53CBC-6550-ACF2-1809-222A5BAA7F18}"/>
              </a:ext>
            </a:extLst>
          </p:cNvPr>
          <p:cNvPicPr>
            <a:picLocks noChangeAspect="1"/>
          </p:cNvPicPr>
          <p:nvPr/>
        </p:nvPicPr>
        <p:blipFill>
          <a:blip r:embed="rId3"/>
          <a:stretch>
            <a:fillRect/>
          </a:stretch>
        </p:blipFill>
        <p:spPr>
          <a:xfrm>
            <a:off x="26702" y="855166"/>
            <a:ext cx="3562293" cy="3562293"/>
          </a:xfrm>
          <a:prstGeom prst="rect">
            <a:avLst/>
          </a:prstGeom>
        </p:spPr>
      </p:pic>
      <p:pic>
        <p:nvPicPr>
          <p:cNvPr id="20" name="図 19">
            <a:extLst>
              <a:ext uri="{FF2B5EF4-FFF2-40B4-BE49-F238E27FC236}">
                <a16:creationId xmlns:a16="http://schemas.microsoft.com/office/drawing/2014/main" id="{641948F5-7E88-D2F2-6275-F4E36F8E6324}"/>
              </a:ext>
            </a:extLst>
          </p:cNvPr>
          <p:cNvPicPr>
            <a:picLocks noChangeAspect="1"/>
          </p:cNvPicPr>
          <p:nvPr/>
        </p:nvPicPr>
        <p:blipFill rotWithShape="1">
          <a:blip r:embed="rId4"/>
          <a:srcRect t="21471" b="11965"/>
          <a:stretch>
            <a:fillRect/>
          </a:stretch>
        </p:blipFill>
        <p:spPr>
          <a:xfrm>
            <a:off x="3013631" y="3605544"/>
            <a:ext cx="2879999" cy="1917005"/>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206</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2025-06-18T03:48:39Z</dcterms:modified>
</cp:coreProperties>
</file>